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5" r:id="rId3"/>
    <p:sldId id="297" r:id="rId4"/>
    <p:sldId id="258" r:id="rId5"/>
    <p:sldId id="260" r:id="rId6"/>
    <p:sldId id="287" r:id="rId7"/>
    <p:sldId id="288" r:id="rId8"/>
    <p:sldId id="301" r:id="rId9"/>
    <p:sldId id="290" r:id="rId10"/>
    <p:sldId id="292" r:id="rId11"/>
    <p:sldId id="293" r:id="rId12"/>
    <p:sldId id="294" r:id="rId13"/>
    <p:sldId id="318" r:id="rId14"/>
    <p:sldId id="320" r:id="rId15"/>
    <p:sldId id="309" r:id="rId16"/>
    <p:sldId id="310" r:id="rId17"/>
    <p:sldId id="298" r:id="rId18"/>
    <p:sldId id="299" r:id="rId19"/>
    <p:sldId id="300" r:id="rId20"/>
    <p:sldId id="302" r:id="rId21"/>
    <p:sldId id="303" r:id="rId22"/>
    <p:sldId id="304" r:id="rId23"/>
    <p:sldId id="305" r:id="rId24"/>
    <p:sldId id="306" r:id="rId25"/>
    <p:sldId id="296" r:id="rId26"/>
    <p:sldId id="307" r:id="rId27"/>
    <p:sldId id="28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CCFFFF"/>
    <a:srgbClr val="0000CC"/>
    <a:srgbClr val="006600"/>
    <a:srgbClr val="663300"/>
    <a:srgbClr val="003300"/>
    <a:srgbClr val="008000"/>
    <a:srgbClr val="33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86422" autoAdjust="0"/>
  </p:normalViewPr>
  <p:slideViewPr>
    <p:cSldViewPr>
      <p:cViewPr>
        <p:scale>
          <a:sx n="50" d="100"/>
          <a:sy n="50" d="100"/>
        </p:scale>
        <p:origin x="-931" y="-624"/>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17AD6-5FFD-48EC-AEB2-43134E7CBF89}" type="datetimeFigureOut">
              <a:rPr lang="en-AU" smtClean="0"/>
              <a:pPr/>
              <a:t>28/08/2015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4618E-24F5-4645-8351-F5288D64DCA7}" type="slidenum">
              <a:rPr lang="en-AU" smtClean="0"/>
              <a:pPr/>
              <a:t>‹#›</a:t>
            </a:fld>
            <a:endParaRPr lang="en-AU"/>
          </a:p>
        </p:txBody>
      </p:sp>
    </p:spTree>
    <p:extLst>
      <p:ext uri="{BB962C8B-B14F-4D97-AF65-F5344CB8AC3E}">
        <p14:creationId xmlns:p14="http://schemas.microsoft.com/office/powerpoint/2010/main" val="292373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34618E-24F5-4645-8351-F5288D64DCA7}"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34618E-24F5-4645-8351-F5288D64DCA7}" type="slidenum">
              <a:rPr lang="en-AU" smtClean="0"/>
              <a:pPr/>
              <a:t>3</a:t>
            </a:fld>
            <a:endParaRPr lang="en-AU"/>
          </a:p>
        </p:txBody>
      </p:sp>
    </p:spTree>
    <p:extLst>
      <p:ext uri="{BB962C8B-B14F-4D97-AF65-F5344CB8AC3E}">
        <p14:creationId xmlns:p14="http://schemas.microsoft.com/office/powerpoint/2010/main" val="363838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34618E-24F5-4645-8351-F5288D64DCA7}" type="slidenum">
              <a:rPr lang="en-AU" smtClean="0"/>
              <a:pPr/>
              <a:t>4</a:t>
            </a:fld>
            <a:endParaRPr lang="en-AU"/>
          </a:p>
        </p:txBody>
      </p:sp>
    </p:spTree>
    <p:extLst>
      <p:ext uri="{BB962C8B-B14F-4D97-AF65-F5344CB8AC3E}">
        <p14:creationId xmlns:p14="http://schemas.microsoft.com/office/powerpoint/2010/main" val="409144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E821-E9FD-407C-B6A3-E2D6F800CC45}" type="slidenum">
              <a:rPr lang="en-US"/>
              <a:pPr/>
              <a:t>17</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E821-E9FD-407C-B6A3-E2D6F800CC45}" type="slidenum">
              <a:rPr lang="en-US"/>
              <a:pPr/>
              <a:t>18</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E821-E9FD-407C-B6A3-E2D6F800CC45}" type="slidenum">
              <a:rPr lang="en-US"/>
              <a:pPr/>
              <a:t>19</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E821-E9FD-407C-B6A3-E2D6F800CC45}" type="slidenum">
              <a:rPr lang="en-US"/>
              <a:pPr/>
              <a:t>20</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r>
              <a:rPr lang="en-US"/>
              <a:t>Content Layouts</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a:p>
        </p:txBody>
      </p:sp>
      <p:grpSp>
        <p:nvGrpSpPr>
          <p:cNvPr id="4111" name="Group 15"/>
          <p:cNvGrpSpPr>
            <a:grpSpLocks/>
          </p:cNvGrpSpPr>
          <p:nvPr/>
        </p:nvGrpSpPr>
        <p:grpSpPr bwMode="auto">
          <a:xfrm>
            <a:off x="152400" y="381000"/>
            <a:ext cx="683895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grpSp>
      <p:sp>
        <p:nvSpPr>
          <p:cNvPr id="4100" name="Rectangle 4"/>
          <p:cNvSpPr>
            <a:spLocks noGrp="1" noChangeArrowheads="1"/>
          </p:cNvSpPr>
          <p:nvPr>
            <p:ph type="dt" sz="half" idx="2"/>
          </p:nvPr>
        </p:nvSpPr>
        <p:spPr>
          <a:xfrm>
            <a:off x="304800" y="6477000"/>
            <a:ext cx="2133600" cy="168275"/>
          </a:xfrm>
        </p:spPr>
        <p:txBody>
          <a:bodyPr/>
          <a:lstStyle>
            <a:lvl1pPr>
              <a:defRPr/>
            </a:lvl1pPr>
          </a:lstStyle>
          <a:p>
            <a:endParaRPr lang="en-US"/>
          </a:p>
        </p:txBody>
      </p:sp>
      <p:sp>
        <p:nvSpPr>
          <p:cNvPr id="4101" name="Rectangle 5"/>
          <p:cNvSpPr>
            <a:spLocks noGrp="1" noChangeArrowheads="1"/>
          </p:cNvSpPr>
          <p:nvPr>
            <p:ph type="ftr" sz="quarter" idx="3"/>
          </p:nvPr>
        </p:nvSpPr>
        <p:spPr>
          <a:xfrm>
            <a:off x="6705600" y="6477000"/>
            <a:ext cx="2286000" cy="168275"/>
          </a:xfrm>
        </p:spPr>
        <p:txBody>
          <a:bodyPr/>
          <a:lstStyle>
            <a:lvl1pPr algn="r">
              <a:defRPr/>
            </a:lvl1pPr>
          </a:lstStyle>
          <a:p>
            <a:endParaRPr lang="en-US"/>
          </a:p>
        </p:txBody>
      </p:sp>
      <p:sp>
        <p:nvSpPr>
          <p:cNvPr id="4102" name="Rectangle 6"/>
          <p:cNvSpPr>
            <a:spLocks noGrp="1" noChangeArrowheads="1"/>
          </p:cNvSpPr>
          <p:nvPr>
            <p:ph type="sldNum" sz="quarter" idx="4"/>
          </p:nvPr>
        </p:nvSpPr>
        <p:spPr>
          <a:xfrm>
            <a:off x="3657600" y="6477000"/>
            <a:ext cx="2133600" cy="168275"/>
          </a:xfrm>
        </p:spPr>
        <p:txBody>
          <a:bodyPr/>
          <a:lstStyle>
            <a:lvl1pPr algn="ctr">
              <a:defRPr/>
            </a:lvl1pPr>
          </a:lstStyle>
          <a:p>
            <a:fld id="{C8AF1AFF-9E7F-4D80-8D1C-666315FFE84C}" type="slidenum">
              <a:rPr lang="en-US"/>
              <a:pPr/>
              <a:t>‹#›</a:t>
            </a:fld>
            <a:endParaRPr lang="en-US"/>
          </a:p>
        </p:txBody>
      </p:sp>
      <p:pic>
        <p:nvPicPr>
          <p:cNvPr id="4103" name="Picture 7" descr="artplus_nature_naturalcity42_a"/>
          <p:cNvPicPr>
            <a:picLocks noChangeAspect="1" noChangeArrowheads="1"/>
          </p:cNvPicPr>
          <p:nvPr/>
        </p:nvPicPr>
        <p:blipFill>
          <a:blip r:embed="rId3" cstate="print"/>
          <a:srcRect/>
          <a:stretch>
            <a:fillRect/>
          </a:stretch>
        </p:blipFill>
        <p:spPr bwMode="auto">
          <a:xfrm>
            <a:off x="4870450" y="3167063"/>
            <a:ext cx="4425950" cy="2989262"/>
          </a:xfrm>
          <a:prstGeom prst="rect">
            <a:avLst/>
          </a:prstGeom>
          <a:noFill/>
        </p:spPr>
      </p:pic>
      <p:pic>
        <p:nvPicPr>
          <p:cNvPr id="4108" name="Picture 12" descr="artplus_nature_naturalcity42_i"/>
          <p:cNvPicPr>
            <a:picLocks noChangeAspect="1" noChangeArrowheads="1"/>
          </p:cNvPicPr>
          <p:nvPr/>
        </p:nvPicPr>
        <p:blipFill>
          <a:blip r:embed="rId4" cstate="print"/>
          <a:srcRect/>
          <a:stretch>
            <a:fillRect/>
          </a:stretch>
        </p:blipFill>
        <p:spPr bwMode="auto">
          <a:xfrm>
            <a:off x="6956425"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cstate="print"/>
          <a:srcRect/>
          <a:stretch>
            <a:fillRect/>
          </a:stretch>
        </p:blipFill>
        <p:spPr bwMode="auto">
          <a:xfrm>
            <a:off x="9296400" y="2895600"/>
            <a:ext cx="1112838" cy="866775"/>
          </a:xfrm>
          <a:prstGeom prst="rect">
            <a:avLst/>
          </a:prstGeom>
          <a:noFill/>
        </p:spPr>
      </p:pic>
      <p:pic>
        <p:nvPicPr>
          <p:cNvPr id="4109"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4222"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r>
              <a:rPr lang="en-US" sz="2000" b="1">
                <a:solidFill>
                  <a:srgbClr val="000000"/>
                </a:solidFill>
                <a:latin typeface="Verdana" pitchFamily="34" charset="0"/>
              </a:rPr>
              <a:t>LOGO</a:t>
            </a:r>
          </a:p>
        </p:txBody>
      </p:sp>
      <p:pic>
        <p:nvPicPr>
          <p:cNvPr id="4105"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p:spPr>
      </p:pic>
      <p:pic>
        <p:nvPicPr>
          <p:cNvPr id="4104"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p:spPr>
      </p:pic>
      <p:pic>
        <p:nvPicPr>
          <p:cNvPr id="4107"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p:spPr>
      </p:pic>
      <p:pic>
        <p:nvPicPr>
          <p:cNvPr id="4224" name="Picture 128" descr="a1"/>
          <p:cNvPicPr>
            <a:picLocks noChangeAspect="1" noChangeArrowheads="1"/>
          </p:cNvPicPr>
          <p:nvPr userDrawn="1"/>
        </p:nvPicPr>
        <p:blipFill>
          <a:blip r:embed="rId10" cstate="print"/>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userDrawn="1"/>
        </p:nvPicPr>
        <p:blipFill>
          <a:blip r:embed="rId11" cstate="print"/>
          <a:srcRect/>
          <a:stretch>
            <a:fillRect/>
          </a:stretch>
        </p:blipFill>
        <p:spPr bwMode="auto">
          <a:xfrm>
            <a:off x="10204450" y="1968500"/>
            <a:ext cx="1079500" cy="469900"/>
          </a:xfrm>
          <a:prstGeom prst="rect">
            <a:avLst/>
          </a:prstGeom>
          <a:noFill/>
        </p:spPr>
      </p:pic>
      <p:sp>
        <p:nvSpPr>
          <p:cNvPr id="127" name="TextBox 126"/>
          <p:cNvSpPr txBox="1"/>
          <p:nvPr userDrawn="1"/>
        </p:nvSpPr>
        <p:spPr>
          <a:xfrm>
            <a:off x="0" y="6627168"/>
            <a:ext cx="1608133" cy="230832"/>
          </a:xfrm>
          <a:prstGeom prst="rect">
            <a:avLst/>
          </a:prstGeom>
          <a:noFill/>
        </p:spPr>
        <p:txBody>
          <a:bodyPr wrap="none" rtlCol="0">
            <a:spAutoFit/>
          </a:bodyPr>
          <a:lstStyle/>
          <a:p>
            <a:r>
              <a:rPr lang="en-US" sz="900" smtClean="0">
                <a:solidFill>
                  <a:schemeClr val="bg1"/>
                </a:solidFill>
                <a:latin typeface="+mn-lt"/>
              </a:rPr>
              <a:t>www.trungtamtinhoc.edu.vn</a:t>
            </a:r>
            <a:endParaRPr lang="en-US" sz="9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118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28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63A193-151D-48F6-ABE6-FDDB0BC0AEC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164F13-48D1-4ADC-B1EB-3904AA61B639}"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37325"/>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37325"/>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37325"/>
            <a:ext cx="2133600" cy="244475"/>
          </a:xfrm>
        </p:spPr>
        <p:txBody>
          <a:bodyPr/>
          <a:lstStyle>
            <a:lvl1pPr>
              <a:defRPr/>
            </a:lvl1pPr>
          </a:lstStyle>
          <a:p>
            <a:fld id="{37BA5889-3889-48EB-8ABB-7988F2FA7383}"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B8E63D1-8989-4A5D-8D10-C93CD810395E}" type="slidenum">
              <a:rPr lang="en-US"/>
              <a:pPr/>
              <a:t>‹#›</a:t>
            </a:fld>
            <a:endParaRPr lang="en-US"/>
          </a:p>
        </p:txBody>
      </p:sp>
    </p:spTree>
    <p:extLst>
      <p:ext uri="{BB962C8B-B14F-4D97-AF65-F5344CB8AC3E}">
        <p14:creationId xmlns:p14="http://schemas.microsoft.com/office/powerpoint/2010/main" val="20153596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B6F444-4353-4DA7-95C4-BBD8D857DB34}"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61CDB-809F-4F01-8B1D-FE5EAC24373D}"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BBEBBD-17BD-4560-87E4-547DA4A47EB6}"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299E6-7C00-4D22-A89F-1F9B3615D595}"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941182-25CA-4852-8295-F5606E806368}"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4D8CAD-8B7D-4421-84A6-58E0B706B09C}"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A2312-82E8-4FE4-9A01-ADEF37E3AE1F}"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3CDFB-B3A1-4232-AA4B-479C24C388B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1.jpe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5" cstate="print"/>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E436440-C9A7-4386-89C9-F52B6C3604B3}" type="slidenum">
              <a:rPr lang="en-US"/>
              <a:pPr/>
              <a:t>‹#›</a:t>
            </a:fld>
            <a:endParaRPr lang="en-US"/>
          </a:p>
        </p:txBody>
      </p:sp>
      <p:pic>
        <p:nvPicPr>
          <p:cNvPr id="1033" name="Picture 9" descr="artplus_nature_naturalcity42_a"/>
          <p:cNvPicPr>
            <a:picLocks noChangeAspect="1" noChangeArrowheads="1"/>
          </p:cNvPicPr>
          <p:nvPr/>
        </p:nvPicPr>
        <p:blipFill>
          <a:blip r:embed="rId16" cstate="print"/>
          <a:srcRect/>
          <a:stretch>
            <a:fillRect/>
          </a:stretch>
        </p:blipFill>
        <p:spPr bwMode="auto">
          <a:xfrm>
            <a:off x="7891463" y="5935663"/>
            <a:ext cx="1235075" cy="833437"/>
          </a:xfrm>
          <a:prstGeom prst="rect">
            <a:avLst/>
          </a:prstGeom>
          <a:noFill/>
        </p:spPr>
      </p:pic>
      <p:pic>
        <p:nvPicPr>
          <p:cNvPr id="1034" name="Picture 10" descr="artplus_nature_naturalcity42_b"/>
          <p:cNvPicPr>
            <a:picLocks noChangeAspect="1" noChangeArrowheads="1"/>
          </p:cNvPicPr>
          <p:nvPr/>
        </p:nvPicPr>
        <p:blipFill>
          <a:blip r:embed="rId17" cstate="print"/>
          <a:srcRect/>
          <a:stretch>
            <a:fillRect/>
          </a:stretch>
        </p:blipFill>
        <p:spPr bwMode="auto">
          <a:xfrm>
            <a:off x="7981950" y="5916613"/>
            <a:ext cx="828675" cy="158750"/>
          </a:xfrm>
          <a:prstGeom prst="rect">
            <a:avLst/>
          </a:prstGeom>
          <a:noFill/>
        </p:spPr>
      </p:pic>
      <p:pic>
        <p:nvPicPr>
          <p:cNvPr id="1035" name="Picture 11" descr="artplus_nature_naturalcity42_e"/>
          <p:cNvPicPr>
            <a:picLocks noChangeAspect="1" noChangeArrowheads="1"/>
          </p:cNvPicPr>
          <p:nvPr/>
        </p:nvPicPr>
        <p:blipFill>
          <a:blip r:embed="rId18" cstate="print"/>
          <a:srcRect/>
          <a:stretch>
            <a:fillRect/>
          </a:stretch>
        </p:blipFill>
        <p:spPr bwMode="auto">
          <a:xfrm>
            <a:off x="8161338" y="5608638"/>
            <a:ext cx="430212" cy="463550"/>
          </a:xfrm>
          <a:prstGeom prst="rect">
            <a:avLst/>
          </a:prstGeom>
          <a:noFill/>
        </p:spPr>
      </p:pic>
      <p:pic>
        <p:nvPicPr>
          <p:cNvPr id="1036" name="Picture 12" descr="artplus_nature_naturalcity42_d"/>
          <p:cNvPicPr>
            <a:picLocks noChangeAspect="1" noChangeArrowheads="1"/>
          </p:cNvPicPr>
          <p:nvPr/>
        </p:nvPicPr>
        <p:blipFill>
          <a:blip r:embed="rId19" cstate="print"/>
          <a:srcRect/>
          <a:stretch>
            <a:fillRect/>
          </a:stretch>
        </p:blipFill>
        <p:spPr bwMode="auto">
          <a:xfrm>
            <a:off x="8102600" y="5849938"/>
            <a:ext cx="173038" cy="161925"/>
          </a:xfrm>
          <a:prstGeom prst="rect">
            <a:avLst/>
          </a:prstGeom>
          <a:noFill/>
        </p:spPr>
      </p:pic>
      <p:pic>
        <p:nvPicPr>
          <p:cNvPr id="1037" name="Picture 13" descr="artplus_nature_naturalcity42_i"/>
          <p:cNvPicPr>
            <a:picLocks noChangeAspect="1" noChangeArrowheads="1"/>
          </p:cNvPicPr>
          <p:nvPr/>
        </p:nvPicPr>
        <p:blipFill>
          <a:blip r:embed="rId20" cstate="print"/>
          <a:srcRect/>
          <a:stretch>
            <a:fillRect/>
          </a:stretch>
        </p:blipFill>
        <p:spPr bwMode="auto">
          <a:xfrm>
            <a:off x="8469313" y="5969000"/>
            <a:ext cx="461962" cy="244475"/>
          </a:xfrm>
          <a:prstGeom prst="rect">
            <a:avLst/>
          </a:prstGeom>
          <a:noFill/>
        </p:spPr>
      </p:pic>
      <p:pic>
        <p:nvPicPr>
          <p:cNvPr id="1038" name="Picture 14" descr="artplus_nature_naturalcity42_c"/>
          <p:cNvPicPr>
            <a:picLocks noChangeAspect="1" noChangeArrowheads="1"/>
          </p:cNvPicPr>
          <p:nvPr/>
        </p:nvPicPr>
        <p:blipFill>
          <a:blip r:embed="rId21" cstate="print"/>
          <a:srcRect/>
          <a:stretch>
            <a:fillRect/>
          </a:stretch>
        </p:blipFill>
        <p:spPr bwMode="auto">
          <a:xfrm>
            <a:off x="8562975" y="5943600"/>
            <a:ext cx="309563" cy="241300"/>
          </a:xfrm>
          <a:prstGeom prst="rect">
            <a:avLst/>
          </a:prstGeom>
          <a:noFill/>
        </p:spPr>
      </p:pic>
      <p:pic>
        <p:nvPicPr>
          <p:cNvPr id="1039" name="Picture 15" descr="artplus_nature_naturalcity42_f"/>
          <p:cNvPicPr>
            <a:picLocks noChangeAspect="1" noChangeArrowheads="1"/>
          </p:cNvPicPr>
          <p:nvPr/>
        </p:nvPicPr>
        <p:blipFill>
          <a:blip r:embed="rId22" cstate="print"/>
          <a:srcRect/>
          <a:stretch>
            <a:fillRect/>
          </a:stretch>
        </p:blipFill>
        <p:spPr bwMode="auto">
          <a:xfrm>
            <a:off x="7926388" y="6334125"/>
            <a:ext cx="1370012" cy="523875"/>
          </a:xfrm>
          <a:prstGeom prst="rect">
            <a:avLst/>
          </a:prstGeom>
          <a:noFill/>
        </p:spPr>
      </p:pic>
      <p:sp>
        <p:nvSpPr>
          <p:cNvPr id="1026"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4" name="Picture 20" descr="a1"/>
          <p:cNvPicPr>
            <a:picLocks noChangeAspect="1" noChangeArrowheads="1"/>
          </p:cNvPicPr>
          <p:nvPr/>
        </p:nvPicPr>
        <p:blipFill>
          <a:blip r:embed="rId23" cstate="print"/>
          <a:srcRect/>
          <a:stretch>
            <a:fillRect/>
          </a:stretch>
        </p:blipFill>
        <p:spPr bwMode="auto">
          <a:xfrm>
            <a:off x="9625013" y="328613"/>
            <a:ext cx="942975" cy="1082675"/>
          </a:xfrm>
          <a:prstGeom prst="rect">
            <a:avLst/>
          </a:prstGeom>
          <a:noFill/>
        </p:spPr>
      </p:pic>
      <p:pic>
        <p:nvPicPr>
          <p:cNvPr id="1045" name="Picture 21" descr="b_1"/>
          <p:cNvPicPr>
            <a:picLocks noChangeAspect="1" noChangeArrowheads="1"/>
          </p:cNvPicPr>
          <p:nvPr/>
        </p:nvPicPr>
        <p:blipFill>
          <a:blip r:embed="rId24" cstate="print"/>
          <a:srcRect/>
          <a:stretch>
            <a:fillRect/>
          </a:stretch>
        </p:blipFill>
        <p:spPr bwMode="auto">
          <a:xfrm>
            <a:off x="-990600" y="1371600"/>
            <a:ext cx="825500" cy="358775"/>
          </a:xfrm>
          <a:prstGeom prst="rect">
            <a:avLst/>
          </a:prstGeom>
          <a:noFill/>
        </p:spPr>
      </p:pic>
      <p:sp>
        <p:nvSpPr>
          <p:cNvPr id="18" name="TextBox 17"/>
          <p:cNvSpPr txBox="1"/>
          <p:nvPr/>
        </p:nvSpPr>
        <p:spPr>
          <a:xfrm>
            <a:off x="0" y="6627168"/>
            <a:ext cx="1608133" cy="230832"/>
          </a:xfrm>
          <a:prstGeom prst="rect">
            <a:avLst/>
          </a:prstGeom>
          <a:noFill/>
        </p:spPr>
        <p:txBody>
          <a:bodyPr wrap="none" rtlCol="0">
            <a:spAutoFit/>
          </a:bodyPr>
          <a:lstStyle/>
          <a:p>
            <a:r>
              <a:rPr lang="en-US" sz="900" smtClean="0">
                <a:solidFill>
                  <a:schemeClr val="bg1"/>
                </a:solidFill>
                <a:latin typeface="+mn-lt"/>
              </a:rPr>
              <a:t>www.trungtamtinhoc.edu.vn</a:t>
            </a:r>
            <a:endParaRPr lang="en-US" sz="90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5791200"/>
            <a:ext cx="6400800" cy="381000"/>
          </a:xfrm>
        </p:spPr>
        <p:txBody>
          <a:bodyPr/>
          <a:lstStyle/>
          <a:p>
            <a:r>
              <a:rPr lang="en-US" dirty="0" smtClean="0"/>
              <a:t>Tháng 9 năm 2014</a:t>
            </a:r>
            <a:endParaRPr lang="en-US" dirty="0"/>
          </a:p>
        </p:txBody>
      </p:sp>
      <p:sp>
        <p:nvSpPr>
          <p:cNvPr id="2" name="Title 1"/>
          <p:cNvSpPr>
            <a:spLocks noGrp="1"/>
          </p:cNvSpPr>
          <p:nvPr>
            <p:ph type="ctrTitle"/>
          </p:nvPr>
        </p:nvSpPr>
        <p:spPr/>
        <p:txBody>
          <a:bodyPr/>
          <a:lstStyle/>
          <a:p>
            <a:r>
              <a:rPr lang="en-AU" dirty="0" smtClean="0"/>
              <a:t>ĐỔI MỚI SINH HOẠT TỔ CHUYÊN MÔN</a:t>
            </a:r>
            <a:endParaRPr lang="en-A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Freeform 4"/>
          <p:cNvSpPr>
            <a:spLocks/>
          </p:cNvSpPr>
          <p:nvPr/>
        </p:nvSpPr>
        <p:spPr bwMode="gray">
          <a:xfrm>
            <a:off x="683568" y="1377605"/>
            <a:ext cx="7607300" cy="2697508"/>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headEnd/>
            <a:tailEnd/>
          </a:ln>
          <a:effectLst>
            <a:outerShdw dist="35921" dir="2700000" algn="ctr" rotWithShape="0">
              <a:schemeClr val="bg2"/>
            </a:outerShdw>
          </a:effectLst>
        </p:spPr>
        <p:txBody>
          <a:bodyPr/>
          <a:lstStyle/>
          <a:p>
            <a:endParaRPr lang="en-US"/>
          </a:p>
        </p:txBody>
      </p:sp>
      <p:sp>
        <p:nvSpPr>
          <p:cNvPr id="86021" name="Rectangle 5"/>
          <p:cNvSpPr>
            <a:spLocks noChangeArrowheads="1"/>
          </p:cNvSpPr>
          <p:nvPr/>
        </p:nvSpPr>
        <p:spPr bwMode="gray">
          <a:xfrm>
            <a:off x="827584" y="3184525"/>
            <a:ext cx="1643062" cy="1639888"/>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2" name="Rectangle 6"/>
          <p:cNvSpPr>
            <a:spLocks noChangeArrowheads="1"/>
          </p:cNvSpPr>
          <p:nvPr/>
        </p:nvSpPr>
        <p:spPr bwMode="gray">
          <a:xfrm>
            <a:off x="2843808" y="3184524"/>
            <a:ext cx="2233860" cy="2129453"/>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3" name="Rectangle 7"/>
          <p:cNvSpPr>
            <a:spLocks noChangeArrowheads="1"/>
          </p:cNvSpPr>
          <p:nvPr/>
        </p:nvSpPr>
        <p:spPr bwMode="gray">
          <a:xfrm>
            <a:off x="5436097" y="3200207"/>
            <a:ext cx="2700738" cy="2101001"/>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dirty="0"/>
          </a:p>
        </p:txBody>
      </p:sp>
      <p:sp>
        <p:nvSpPr>
          <p:cNvPr id="86025" name="Rectangle 9"/>
          <p:cNvSpPr>
            <a:spLocks noChangeArrowheads="1"/>
          </p:cNvSpPr>
          <p:nvPr/>
        </p:nvSpPr>
        <p:spPr bwMode="white">
          <a:xfrm>
            <a:off x="683568" y="1484784"/>
            <a:ext cx="2219325" cy="52322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r>
              <a:rPr lang="en-US" sz="2800" b="1" dirty="0" smtClean="0">
                <a:solidFill>
                  <a:srgbClr val="FFFF00"/>
                </a:solidFill>
              </a:rPr>
              <a:t>6. Kết quả</a:t>
            </a:r>
            <a:endParaRPr lang="en-US" sz="2800" b="1" dirty="0">
              <a:solidFill>
                <a:srgbClr val="FFFF00"/>
              </a:solidFill>
            </a:endParaRPr>
          </a:p>
        </p:txBody>
      </p:sp>
      <p:sp>
        <p:nvSpPr>
          <p:cNvPr id="86026" name="Rectangle 10"/>
          <p:cNvSpPr>
            <a:spLocks noChangeArrowheads="1"/>
          </p:cNvSpPr>
          <p:nvPr/>
        </p:nvSpPr>
        <p:spPr bwMode="gray">
          <a:xfrm>
            <a:off x="899592" y="3174067"/>
            <a:ext cx="1635125" cy="1569660"/>
          </a:xfrm>
          <a:prstGeom prst="rect">
            <a:avLst/>
          </a:prstGeom>
          <a:noFill/>
          <a:ln w="9525">
            <a:noFill/>
            <a:miter lim="800000"/>
            <a:headEnd/>
            <a:tailEnd/>
          </a:ln>
          <a:effectLst/>
        </p:spPr>
        <p:txBody>
          <a:bodyPr>
            <a:spAutoFit/>
          </a:bodyPr>
          <a:lstStyle/>
          <a:p>
            <a:pPr algn="ctr">
              <a:spcBef>
                <a:spcPct val="50000"/>
              </a:spcBef>
            </a:pPr>
            <a:r>
              <a:rPr lang="en-US" sz="2400" dirty="0" smtClean="0"/>
              <a:t>Kết </a:t>
            </a:r>
            <a:r>
              <a:rPr lang="en-US" sz="2400" dirty="0"/>
              <a:t>quả học tập ít được cải thiện. </a:t>
            </a:r>
            <a:endParaRPr lang="en-US" sz="2400" dirty="0">
              <a:solidFill>
                <a:srgbClr val="080808"/>
              </a:solidFill>
            </a:endParaRPr>
          </a:p>
        </p:txBody>
      </p:sp>
      <p:sp>
        <p:nvSpPr>
          <p:cNvPr id="86028" name="Rectangle 12"/>
          <p:cNvSpPr>
            <a:spLocks noChangeArrowheads="1"/>
          </p:cNvSpPr>
          <p:nvPr/>
        </p:nvSpPr>
        <p:spPr bwMode="gray">
          <a:xfrm>
            <a:off x="3131840" y="2348880"/>
            <a:ext cx="3047431" cy="461665"/>
          </a:xfrm>
          <a:prstGeom prst="rect">
            <a:avLst/>
          </a:prstGeom>
          <a:solidFill>
            <a:srgbClr val="0000CC"/>
          </a:solidFill>
          <a:ln w="9525">
            <a:noFill/>
            <a:miter lim="800000"/>
            <a:headEnd/>
            <a:tailEnd/>
          </a:ln>
          <a:effectLst/>
        </p:spPr>
        <p:txBody>
          <a:bodyPr wrap="square">
            <a:spAutoFit/>
          </a:bodyPr>
          <a:lstStyle/>
          <a:p>
            <a:pPr>
              <a:spcBef>
                <a:spcPct val="50000"/>
              </a:spcBef>
            </a:pPr>
            <a:r>
              <a:rPr lang="en-US" sz="2400" b="1" i="1" dirty="0" smtClean="0">
                <a:solidFill>
                  <a:srgbClr val="F8F8F8"/>
                </a:solidFill>
              </a:rPr>
              <a:t>a) Đối với học sinh</a:t>
            </a:r>
            <a:endParaRPr lang="en-US" sz="2400" dirty="0">
              <a:solidFill>
                <a:srgbClr val="F8F8F8"/>
              </a:solidFill>
            </a:endParaRPr>
          </a:p>
        </p:txBody>
      </p:sp>
      <p:sp>
        <p:nvSpPr>
          <p:cNvPr id="86033" name="Rectangle 17"/>
          <p:cNvSpPr>
            <a:spLocks noChangeArrowheads="1"/>
          </p:cNvSpPr>
          <p:nvPr/>
        </p:nvSpPr>
        <p:spPr bwMode="gray">
          <a:xfrm>
            <a:off x="2952806" y="3212976"/>
            <a:ext cx="2083494" cy="1938992"/>
          </a:xfrm>
          <a:prstGeom prst="rect">
            <a:avLst/>
          </a:prstGeom>
          <a:noFill/>
          <a:ln w="9525">
            <a:noFill/>
            <a:miter lim="800000"/>
            <a:headEnd/>
            <a:tailEnd/>
          </a:ln>
          <a:effectLst/>
        </p:spPr>
        <p:txBody>
          <a:bodyPr wrap="square">
            <a:spAutoFit/>
          </a:bodyPr>
          <a:lstStyle/>
          <a:p>
            <a:pPr algn="ctr">
              <a:spcBef>
                <a:spcPct val="50000"/>
              </a:spcBef>
            </a:pPr>
            <a:r>
              <a:rPr lang="en-US" sz="2400" dirty="0" smtClean="0"/>
              <a:t>Những </a:t>
            </a:r>
            <a:r>
              <a:rPr lang="en-US" sz="2400" dirty="0"/>
              <a:t>HS gặp khó khăn trong học tập thường bị GV “bỏ quên</a:t>
            </a:r>
            <a:r>
              <a:rPr lang="en-US" sz="2400" dirty="0" smtClean="0"/>
              <a:t>”.</a:t>
            </a:r>
            <a:endParaRPr lang="en-AU" sz="2400" dirty="0"/>
          </a:p>
        </p:txBody>
      </p:sp>
      <p:sp>
        <p:nvSpPr>
          <p:cNvPr id="86034" name="Rectangle 18"/>
          <p:cNvSpPr>
            <a:spLocks noChangeArrowheads="1"/>
          </p:cNvSpPr>
          <p:nvPr/>
        </p:nvSpPr>
        <p:spPr bwMode="gray">
          <a:xfrm>
            <a:off x="5436098" y="3212976"/>
            <a:ext cx="2606834" cy="1938992"/>
          </a:xfrm>
          <a:prstGeom prst="rect">
            <a:avLst/>
          </a:prstGeom>
          <a:noFill/>
          <a:ln w="9525">
            <a:noFill/>
            <a:miter lim="800000"/>
            <a:headEnd/>
            <a:tailEnd/>
          </a:ln>
          <a:effectLst/>
        </p:spPr>
        <p:txBody>
          <a:bodyPr wrap="square">
            <a:spAutoFit/>
          </a:bodyPr>
          <a:lstStyle/>
          <a:p>
            <a:pPr algn="ctr">
              <a:spcBef>
                <a:spcPct val="50000"/>
              </a:spcBef>
            </a:pPr>
            <a:r>
              <a:rPr lang="en-US" sz="2400" dirty="0" smtClean="0"/>
              <a:t>Tiết </a:t>
            </a:r>
            <a:r>
              <a:rPr lang="en-US" sz="2400" dirty="0"/>
              <a:t>dạy không đúng thực </a:t>
            </a:r>
            <a:r>
              <a:rPr lang="en-US" sz="2400" dirty="0" smtClean="0"/>
              <a:t>chất, </a:t>
            </a:r>
            <a:r>
              <a:rPr lang="en-US" sz="2400" dirty="0"/>
              <a:t>HS là “diễn viên”, </a:t>
            </a:r>
            <a:r>
              <a:rPr lang="en-US" sz="2400" dirty="0" smtClean="0">
                <a:sym typeface="Wingdings" panose="05000000000000000000" pitchFamily="2" charset="2"/>
              </a:rPr>
              <a:t></a:t>
            </a:r>
            <a:r>
              <a:rPr lang="en-US" sz="2400" dirty="0" smtClean="0"/>
              <a:t> </a:t>
            </a:r>
            <a:r>
              <a:rPr lang="en-US" sz="2400" dirty="0"/>
              <a:t>mệt mỏi, nhàm chán</a:t>
            </a:r>
            <a:r>
              <a:rPr lang="en-US" sz="1600" dirty="0" smtClean="0"/>
              <a:t>.</a:t>
            </a:r>
            <a:endParaRPr lang="en-AU" sz="1600" dirty="0"/>
          </a:p>
        </p:txBody>
      </p:sp>
      <p:cxnSp>
        <p:nvCxnSpPr>
          <p:cNvPr id="21" name="Straight Connector 20"/>
          <p:cNvCxnSpPr>
            <a:endCxn id="86028" idx="1"/>
          </p:cNvCxnSpPr>
          <p:nvPr/>
        </p:nvCxnSpPr>
        <p:spPr>
          <a:xfrm>
            <a:off x="1649115" y="2579712"/>
            <a:ext cx="1482725" cy="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49115" y="2579712"/>
            <a:ext cx="0" cy="594355"/>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40438" y="2579712"/>
            <a:ext cx="746028"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6016" name="Straight Arrow Connector 86015"/>
          <p:cNvCxnSpPr/>
          <p:nvPr/>
        </p:nvCxnSpPr>
        <p:spPr>
          <a:xfrm>
            <a:off x="6786466" y="2579712"/>
            <a:ext cx="0" cy="594355"/>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6047" name="Straight Arrow Connector 86046"/>
          <p:cNvCxnSpPr/>
          <p:nvPr/>
        </p:nvCxnSpPr>
        <p:spPr>
          <a:xfrm>
            <a:off x="4211960" y="2810545"/>
            <a:ext cx="0" cy="363522"/>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23426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fade">
                                      <p:cBhvr>
                                        <p:cTn id="7" dur="500"/>
                                        <p:tgtEl>
                                          <p:spTgt spid="860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8"/>
                                        </p:tgtEl>
                                        <p:attrNameLst>
                                          <p:attrName>style.visibility</p:attrName>
                                        </p:attrNameLst>
                                      </p:cBhvr>
                                      <p:to>
                                        <p:strVal val="visible"/>
                                      </p:to>
                                    </p:set>
                                    <p:animEffect transition="in" filter="fade">
                                      <p:cBhvr>
                                        <p:cTn id="12" dur="500"/>
                                        <p:tgtEl>
                                          <p:spTgt spid="86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6"/>
                                        </p:tgtEl>
                                        <p:attrNameLst>
                                          <p:attrName>style.visibility</p:attrName>
                                        </p:attrNameLst>
                                      </p:cBhvr>
                                      <p:to>
                                        <p:strVal val="visible"/>
                                      </p:to>
                                    </p:set>
                                    <p:animEffect transition="in" filter="fade">
                                      <p:cBhvr>
                                        <p:cTn id="17" dur="500"/>
                                        <p:tgtEl>
                                          <p:spTgt spid="86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33"/>
                                        </p:tgtEl>
                                        <p:attrNameLst>
                                          <p:attrName>style.visibility</p:attrName>
                                        </p:attrNameLst>
                                      </p:cBhvr>
                                      <p:to>
                                        <p:strVal val="visible"/>
                                      </p:to>
                                    </p:set>
                                    <p:animEffect transition="in" filter="fade">
                                      <p:cBhvr>
                                        <p:cTn id="22" dur="500"/>
                                        <p:tgtEl>
                                          <p:spTgt spid="860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34"/>
                                        </p:tgtEl>
                                        <p:attrNameLst>
                                          <p:attrName>style.visibility</p:attrName>
                                        </p:attrNameLst>
                                      </p:cBhvr>
                                      <p:to>
                                        <p:strVal val="visible"/>
                                      </p:to>
                                    </p:set>
                                    <p:animEffect transition="in" filter="fade">
                                      <p:cBhvr>
                                        <p:cTn id="27" dur="500"/>
                                        <p:tgtEl>
                                          <p:spTgt spid="8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6" grpId="0"/>
      <p:bldP spid="86028" grpId="0" animBg="1"/>
      <p:bldP spid="86033" grpId="0"/>
      <p:bldP spid="860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Freeform 4"/>
          <p:cNvSpPr>
            <a:spLocks/>
          </p:cNvSpPr>
          <p:nvPr/>
        </p:nvSpPr>
        <p:spPr bwMode="gray">
          <a:xfrm>
            <a:off x="683568" y="1377605"/>
            <a:ext cx="7607300" cy="2697508"/>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headEnd/>
            <a:tailEnd/>
          </a:ln>
          <a:effectLst>
            <a:outerShdw dist="35921" dir="2700000" algn="ctr" rotWithShape="0">
              <a:schemeClr val="bg2"/>
            </a:outerShdw>
          </a:effectLst>
        </p:spPr>
        <p:txBody>
          <a:bodyPr/>
          <a:lstStyle/>
          <a:p>
            <a:endParaRPr lang="en-US"/>
          </a:p>
        </p:txBody>
      </p:sp>
      <p:sp>
        <p:nvSpPr>
          <p:cNvPr id="86021" name="Rectangle 5"/>
          <p:cNvSpPr>
            <a:spLocks noChangeArrowheads="1"/>
          </p:cNvSpPr>
          <p:nvPr/>
        </p:nvSpPr>
        <p:spPr bwMode="gray">
          <a:xfrm>
            <a:off x="827583" y="3184524"/>
            <a:ext cx="1809600" cy="2336776"/>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2" name="Rectangle 6"/>
          <p:cNvSpPr>
            <a:spLocks noChangeArrowheads="1"/>
          </p:cNvSpPr>
          <p:nvPr/>
        </p:nvSpPr>
        <p:spPr bwMode="gray">
          <a:xfrm>
            <a:off x="2843808" y="3184524"/>
            <a:ext cx="2233860" cy="2336776"/>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3" name="Rectangle 7"/>
          <p:cNvSpPr>
            <a:spLocks noChangeArrowheads="1"/>
          </p:cNvSpPr>
          <p:nvPr/>
        </p:nvSpPr>
        <p:spPr bwMode="gray">
          <a:xfrm>
            <a:off x="5436097" y="3200207"/>
            <a:ext cx="2700738" cy="2321093"/>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dirty="0"/>
          </a:p>
        </p:txBody>
      </p:sp>
      <p:sp>
        <p:nvSpPr>
          <p:cNvPr id="86025" name="Rectangle 9"/>
          <p:cNvSpPr>
            <a:spLocks noChangeArrowheads="1"/>
          </p:cNvSpPr>
          <p:nvPr/>
        </p:nvSpPr>
        <p:spPr bwMode="white">
          <a:xfrm>
            <a:off x="683568" y="1484784"/>
            <a:ext cx="2219325" cy="52322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r>
              <a:rPr lang="en-US" sz="2800" b="1" dirty="0" smtClean="0">
                <a:solidFill>
                  <a:srgbClr val="FFFF00"/>
                </a:solidFill>
              </a:rPr>
              <a:t>6. Kết quả</a:t>
            </a:r>
            <a:endParaRPr lang="en-US" sz="2800" b="1" dirty="0">
              <a:solidFill>
                <a:srgbClr val="FFFF00"/>
              </a:solidFill>
            </a:endParaRPr>
          </a:p>
        </p:txBody>
      </p:sp>
      <p:sp>
        <p:nvSpPr>
          <p:cNvPr id="86026" name="Rectangle 10"/>
          <p:cNvSpPr>
            <a:spLocks noChangeArrowheads="1"/>
          </p:cNvSpPr>
          <p:nvPr/>
        </p:nvSpPr>
        <p:spPr bwMode="gray">
          <a:xfrm>
            <a:off x="827584" y="3174067"/>
            <a:ext cx="1809599" cy="2308324"/>
          </a:xfrm>
          <a:prstGeom prst="rect">
            <a:avLst/>
          </a:prstGeom>
          <a:noFill/>
          <a:ln w="9525">
            <a:noFill/>
            <a:miter lim="800000"/>
            <a:headEnd/>
            <a:tailEnd/>
          </a:ln>
          <a:effectLst/>
        </p:spPr>
        <p:txBody>
          <a:bodyPr wrap="square">
            <a:spAutoFit/>
          </a:bodyPr>
          <a:lstStyle/>
          <a:p>
            <a:pPr algn="ctr">
              <a:spcBef>
                <a:spcPct val="50000"/>
              </a:spcBef>
            </a:pPr>
            <a:r>
              <a:rPr lang="en-US" sz="2400" dirty="0"/>
              <a:t>Bị “áp lực</a:t>
            </a:r>
            <a:r>
              <a:rPr lang="en-US" sz="2400" dirty="0" smtClean="0"/>
              <a:t>”,</a:t>
            </a:r>
            <a:r>
              <a:rPr lang="en-US" sz="2400" dirty="0"/>
              <a:t> phải “bám sát” những quy </a:t>
            </a:r>
            <a:r>
              <a:rPr lang="en-US" sz="2400" dirty="0" smtClean="0"/>
              <a:t>định, không dám sáng tạo. </a:t>
            </a:r>
            <a:endParaRPr lang="en-US" sz="2400" dirty="0">
              <a:solidFill>
                <a:srgbClr val="080808"/>
              </a:solidFill>
            </a:endParaRPr>
          </a:p>
        </p:txBody>
      </p:sp>
      <p:sp>
        <p:nvSpPr>
          <p:cNvPr id="86028" name="Rectangle 12"/>
          <p:cNvSpPr>
            <a:spLocks noChangeArrowheads="1"/>
          </p:cNvSpPr>
          <p:nvPr/>
        </p:nvSpPr>
        <p:spPr bwMode="gray">
          <a:xfrm>
            <a:off x="3131840" y="2348880"/>
            <a:ext cx="3047431" cy="461665"/>
          </a:xfrm>
          <a:prstGeom prst="rect">
            <a:avLst/>
          </a:prstGeom>
          <a:solidFill>
            <a:srgbClr val="0000CC"/>
          </a:solidFill>
          <a:ln w="9525">
            <a:noFill/>
            <a:miter lim="800000"/>
            <a:headEnd/>
            <a:tailEnd/>
          </a:ln>
          <a:effectLst/>
        </p:spPr>
        <p:txBody>
          <a:bodyPr wrap="square">
            <a:spAutoFit/>
          </a:bodyPr>
          <a:lstStyle/>
          <a:p>
            <a:pPr>
              <a:spcBef>
                <a:spcPct val="50000"/>
              </a:spcBef>
            </a:pPr>
            <a:r>
              <a:rPr lang="en-US" sz="2400" b="1" i="1" dirty="0" smtClean="0">
                <a:solidFill>
                  <a:srgbClr val="F8F8F8"/>
                </a:solidFill>
              </a:rPr>
              <a:t>b) Đối với giáo viên</a:t>
            </a:r>
            <a:endParaRPr lang="en-US" sz="2400" dirty="0">
              <a:solidFill>
                <a:srgbClr val="F8F8F8"/>
              </a:solidFill>
            </a:endParaRPr>
          </a:p>
        </p:txBody>
      </p:sp>
      <p:sp>
        <p:nvSpPr>
          <p:cNvPr id="86033" name="Rectangle 17"/>
          <p:cNvSpPr>
            <a:spLocks noChangeArrowheads="1"/>
          </p:cNvSpPr>
          <p:nvPr/>
        </p:nvSpPr>
        <p:spPr bwMode="gray">
          <a:xfrm>
            <a:off x="2952806" y="3212976"/>
            <a:ext cx="2083494" cy="2308324"/>
          </a:xfrm>
          <a:prstGeom prst="rect">
            <a:avLst/>
          </a:prstGeom>
          <a:noFill/>
          <a:ln w="9525">
            <a:noFill/>
            <a:miter lim="800000"/>
            <a:headEnd/>
            <a:tailEnd/>
          </a:ln>
          <a:effectLst/>
        </p:spPr>
        <p:txBody>
          <a:bodyPr wrap="square">
            <a:spAutoFit/>
          </a:bodyPr>
          <a:lstStyle/>
          <a:p>
            <a:pPr algn="ctr">
              <a:spcBef>
                <a:spcPct val="50000"/>
              </a:spcBef>
            </a:pPr>
            <a:r>
              <a:rPr lang="en-US" sz="2400" dirty="0" smtClean="0"/>
              <a:t>GV lúng túng khi gặp tình huống. PPDH sử </a:t>
            </a:r>
            <a:r>
              <a:rPr lang="en-US" sz="2400" dirty="0"/>
              <a:t>dụng trong tiết dạy </a:t>
            </a:r>
            <a:r>
              <a:rPr lang="en-US" sz="2400" dirty="0" smtClean="0"/>
              <a:t>mang </a:t>
            </a:r>
            <a:r>
              <a:rPr lang="en-US" sz="2400" dirty="0"/>
              <a:t>tính </a:t>
            </a:r>
            <a:r>
              <a:rPr lang="en-US" sz="2400" dirty="0" smtClean="0"/>
              <a:t>hình thức</a:t>
            </a:r>
            <a:endParaRPr lang="en-AU" sz="2400" dirty="0"/>
          </a:p>
        </p:txBody>
      </p:sp>
      <p:sp>
        <p:nvSpPr>
          <p:cNvPr id="86034" name="Rectangle 18"/>
          <p:cNvSpPr>
            <a:spLocks noChangeArrowheads="1"/>
          </p:cNvSpPr>
          <p:nvPr/>
        </p:nvSpPr>
        <p:spPr bwMode="gray">
          <a:xfrm>
            <a:off x="5436098" y="3212976"/>
            <a:ext cx="2606834" cy="2308324"/>
          </a:xfrm>
          <a:prstGeom prst="rect">
            <a:avLst/>
          </a:prstGeom>
          <a:noFill/>
          <a:ln w="9525">
            <a:noFill/>
            <a:miter lim="800000"/>
            <a:headEnd/>
            <a:tailEnd/>
          </a:ln>
          <a:effectLst/>
        </p:spPr>
        <p:txBody>
          <a:bodyPr wrap="square">
            <a:spAutoFit/>
          </a:bodyPr>
          <a:lstStyle/>
          <a:p>
            <a:pPr algn="ctr">
              <a:spcBef>
                <a:spcPct val="50000"/>
              </a:spcBef>
            </a:pPr>
            <a:r>
              <a:rPr lang="en-US" sz="2400" dirty="0" smtClean="0"/>
              <a:t>“Chuẩn </a:t>
            </a:r>
            <a:r>
              <a:rPr lang="en-US" sz="2400" dirty="0"/>
              <a:t>bị trước” quá kỹ </a:t>
            </a:r>
            <a:r>
              <a:rPr lang="en-US" sz="2400" dirty="0" smtClean="0">
                <a:sym typeface="Wingdings" panose="05000000000000000000" pitchFamily="2" charset="2"/>
              </a:rPr>
              <a:t></a:t>
            </a:r>
            <a:r>
              <a:rPr lang="en-US" sz="2400" dirty="0" smtClean="0"/>
              <a:t> </a:t>
            </a:r>
            <a:r>
              <a:rPr lang="en-US" sz="2400" dirty="0"/>
              <a:t>tiết dạy đôi khi quá “lý tưởng”. Người dự giờ không học hỏi được điều gì</a:t>
            </a:r>
            <a:r>
              <a:rPr lang="en-US" sz="2400" dirty="0" smtClean="0"/>
              <a:t>.</a:t>
            </a:r>
            <a:endParaRPr lang="en-AU" sz="2400" dirty="0"/>
          </a:p>
        </p:txBody>
      </p:sp>
      <p:cxnSp>
        <p:nvCxnSpPr>
          <p:cNvPr id="21" name="Straight Connector 20"/>
          <p:cNvCxnSpPr>
            <a:endCxn id="86028" idx="1"/>
          </p:cNvCxnSpPr>
          <p:nvPr/>
        </p:nvCxnSpPr>
        <p:spPr>
          <a:xfrm>
            <a:off x="1649115" y="2579712"/>
            <a:ext cx="1482725"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49115" y="2579712"/>
            <a:ext cx="0" cy="594355"/>
          </a:xfrm>
          <a:prstGeom prst="straightConnector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79271" y="2579712"/>
            <a:ext cx="607195"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016" name="Straight Arrow Connector 86015"/>
          <p:cNvCxnSpPr/>
          <p:nvPr/>
        </p:nvCxnSpPr>
        <p:spPr>
          <a:xfrm>
            <a:off x="6786466" y="2579712"/>
            <a:ext cx="0" cy="594355"/>
          </a:xfrm>
          <a:prstGeom prst="straightConnector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047" name="Straight Arrow Connector 86046"/>
          <p:cNvCxnSpPr/>
          <p:nvPr/>
        </p:nvCxnSpPr>
        <p:spPr>
          <a:xfrm>
            <a:off x="4211960" y="2810545"/>
            <a:ext cx="0" cy="363522"/>
          </a:xfrm>
          <a:prstGeom prst="straightConnector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153209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fade">
                                      <p:cBhvr>
                                        <p:cTn id="7" dur="500"/>
                                        <p:tgtEl>
                                          <p:spTgt spid="86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6"/>
                                        </p:tgtEl>
                                        <p:attrNameLst>
                                          <p:attrName>style.visibility</p:attrName>
                                        </p:attrNameLst>
                                      </p:cBhvr>
                                      <p:to>
                                        <p:strVal val="visible"/>
                                      </p:to>
                                    </p:set>
                                    <p:animEffect transition="in" filter="fade">
                                      <p:cBhvr>
                                        <p:cTn id="12" dur="500"/>
                                        <p:tgtEl>
                                          <p:spTgt spid="86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33"/>
                                        </p:tgtEl>
                                        <p:attrNameLst>
                                          <p:attrName>style.visibility</p:attrName>
                                        </p:attrNameLst>
                                      </p:cBhvr>
                                      <p:to>
                                        <p:strVal val="visible"/>
                                      </p:to>
                                    </p:set>
                                    <p:animEffect transition="in" filter="fade">
                                      <p:cBhvr>
                                        <p:cTn id="17" dur="500"/>
                                        <p:tgtEl>
                                          <p:spTgt spid="86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34"/>
                                        </p:tgtEl>
                                        <p:attrNameLst>
                                          <p:attrName>style.visibility</p:attrName>
                                        </p:attrNameLst>
                                      </p:cBhvr>
                                      <p:to>
                                        <p:strVal val="visible"/>
                                      </p:to>
                                    </p:set>
                                    <p:animEffect transition="in" filter="fade">
                                      <p:cBhvr>
                                        <p:cTn id="22" dur="500"/>
                                        <p:tgtEl>
                                          <p:spTgt spid="8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p:bldP spid="86028" grpId="0" animBg="1"/>
      <p:bldP spid="86033" grpId="0"/>
      <p:bldP spid="860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Freeform 4"/>
          <p:cNvSpPr>
            <a:spLocks/>
          </p:cNvSpPr>
          <p:nvPr/>
        </p:nvSpPr>
        <p:spPr bwMode="gray">
          <a:xfrm>
            <a:off x="683568" y="1377605"/>
            <a:ext cx="7607300" cy="2697508"/>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headEnd/>
            <a:tailEnd/>
          </a:ln>
          <a:effectLst>
            <a:outerShdw dist="35921" dir="2700000" algn="ctr" rotWithShape="0">
              <a:schemeClr val="bg2"/>
            </a:outerShdw>
          </a:effectLst>
        </p:spPr>
        <p:txBody>
          <a:bodyPr/>
          <a:lstStyle/>
          <a:p>
            <a:endParaRPr lang="en-US"/>
          </a:p>
        </p:txBody>
      </p:sp>
      <p:sp>
        <p:nvSpPr>
          <p:cNvPr id="86021" name="Rectangle 5"/>
          <p:cNvSpPr>
            <a:spLocks noChangeArrowheads="1"/>
          </p:cNvSpPr>
          <p:nvPr/>
        </p:nvSpPr>
        <p:spPr bwMode="gray">
          <a:xfrm>
            <a:off x="827584" y="3184524"/>
            <a:ext cx="1872208" cy="2336775"/>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2" name="Rectangle 6"/>
          <p:cNvSpPr>
            <a:spLocks noChangeArrowheads="1"/>
          </p:cNvSpPr>
          <p:nvPr/>
        </p:nvSpPr>
        <p:spPr bwMode="gray">
          <a:xfrm>
            <a:off x="3162480" y="3184524"/>
            <a:ext cx="2057592" cy="2129453"/>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a:p>
        </p:txBody>
      </p:sp>
      <p:sp>
        <p:nvSpPr>
          <p:cNvPr id="86023" name="Rectangle 7"/>
          <p:cNvSpPr>
            <a:spLocks noChangeArrowheads="1"/>
          </p:cNvSpPr>
          <p:nvPr/>
        </p:nvSpPr>
        <p:spPr bwMode="gray">
          <a:xfrm>
            <a:off x="5652119" y="3200207"/>
            <a:ext cx="2484715" cy="2321093"/>
          </a:xfrm>
          <a:prstGeom prst="rect">
            <a:avLst/>
          </a:prstGeom>
          <a:gradFill rotWithShape="1">
            <a:gsLst>
              <a:gs pos="0">
                <a:srgbClr val="DAE9FA">
                  <a:gamma/>
                  <a:tint val="0"/>
                  <a:invGamma/>
                </a:srgbClr>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endParaRPr lang="en-US" dirty="0"/>
          </a:p>
        </p:txBody>
      </p:sp>
      <p:sp>
        <p:nvSpPr>
          <p:cNvPr id="86025" name="Rectangle 9"/>
          <p:cNvSpPr>
            <a:spLocks noChangeArrowheads="1"/>
          </p:cNvSpPr>
          <p:nvPr/>
        </p:nvSpPr>
        <p:spPr bwMode="white">
          <a:xfrm>
            <a:off x="683568" y="1484784"/>
            <a:ext cx="2219325" cy="52322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r>
              <a:rPr lang="en-US" sz="2800" b="1" dirty="0" smtClean="0">
                <a:solidFill>
                  <a:srgbClr val="FFFF00"/>
                </a:solidFill>
              </a:rPr>
              <a:t>6. Kết quả</a:t>
            </a:r>
            <a:endParaRPr lang="en-US" sz="2800" b="1" dirty="0">
              <a:solidFill>
                <a:srgbClr val="FFFF00"/>
              </a:solidFill>
            </a:endParaRPr>
          </a:p>
        </p:txBody>
      </p:sp>
      <p:sp>
        <p:nvSpPr>
          <p:cNvPr id="86026" name="Rectangle 10"/>
          <p:cNvSpPr>
            <a:spLocks noChangeArrowheads="1"/>
          </p:cNvSpPr>
          <p:nvPr/>
        </p:nvSpPr>
        <p:spPr bwMode="gray">
          <a:xfrm>
            <a:off x="899592" y="3174067"/>
            <a:ext cx="1728191" cy="2308324"/>
          </a:xfrm>
          <a:prstGeom prst="rect">
            <a:avLst/>
          </a:prstGeom>
          <a:noFill/>
          <a:ln w="9525">
            <a:noFill/>
            <a:miter lim="800000"/>
            <a:headEnd/>
            <a:tailEnd/>
          </a:ln>
          <a:effectLst/>
        </p:spPr>
        <p:txBody>
          <a:bodyPr wrap="square">
            <a:spAutoFit/>
          </a:bodyPr>
          <a:lstStyle/>
          <a:p>
            <a:pPr algn="ctr">
              <a:spcBef>
                <a:spcPct val="50000"/>
              </a:spcBef>
            </a:pPr>
            <a:r>
              <a:rPr lang="en-US" sz="2400" dirty="0" smtClean="0"/>
              <a:t>Không </a:t>
            </a:r>
            <a:r>
              <a:rPr lang="en-US" sz="2400" dirty="0"/>
              <a:t>tạo điều kiện để GV phát huy những ý tưởng sáng tạo</a:t>
            </a:r>
            <a:r>
              <a:rPr lang="en-US" sz="2400" dirty="0" smtClean="0"/>
              <a:t>.</a:t>
            </a:r>
            <a:endParaRPr lang="en-AU" sz="2400" dirty="0"/>
          </a:p>
        </p:txBody>
      </p:sp>
      <p:sp>
        <p:nvSpPr>
          <p:cNvPr id="86028" name="Rectangle 12"/>
          <p:cNvSpPr>
            <a:spLocks noChangeArrowheads="1"/>
          </p:cNvSpPr>
          <p:nvPr/>
        </p:nvSpPr>
        <p:spPr bwMode="gray">
          <a:xfrm>
            <a:off x="3131841" y="2348880"/>
            <a:ext cx="2592288" cy="461665"/>
          </a:xfrm>
          <a:prstGeom prst="rect">
            <a:avLst/>
          </a:prstGeom>
          <a:solidFill>
            <a:srgbClr val="0000CC"/>
          </a:solidFill>
          <a:ln w="9525">
            <a:noFill/>
            <a:miter lim="800000"/>
            <a:headEnd/>
            <a:tailEnd/>
          </a:ln>
          <a:effectLst/>
        </p:spPr>
        <p:txBody>
          <a:bodyPr wrap="square">
            <a:spAutoFit/>
          </a:bodyPr>
          <a:lstStyle/>
          <a:p>
            <a:pPr>
              <a:spcBef>
                <a:spcPct val="50000"/>
              </a:spcBef>
            </a:pPr>
            <a:r>
              <a:rPr lang="en-US" sz="2400" b="1" i="1" dirty="0">
                <a:solidFill>
                  <a:srgbClr val="F8F8F8"/>
                </a:solidFill>
              </a:rPr>
              <a:t>c</a:t>
            </a:r>
            <a:r>
              <a:rPr lang="en-US" sz="2400" b="1" i="1" dirty="0" smtClean="0">
                <a:solidFill>
                  <a:srgbClr val="F8F8F8"/>
                </a:solidFill>
              </a:rPr>
              <a:t>) Đối với CBQL</a:t>
            </a:r>
            <a:endParaRPr lang="en-US" sz="2400" dirty="0">
              <a:solidFill>
                <a:srgbClr val="F8F8F8"/>
              </a:solidFill>
            </a:endParaRPr>
          </a:p>
        </p:txBody>
      </p:sp>
      <p:sp>
        <p:nvSpPr>
          <p:cNvPr id="86033" name="Rectangle 17"/>
          <p:cNvSpPr>
            <a:spLocks noChangeArrowheads="1"/>
          </p:cNvSpPr>
          <p:nvPr/>
        </p:nvSpPr>
        <p:spPr bwMode="gray">
          <a:xfrm>
            <a:off x="3240838" y="3212976"/>
            <a:ext cx="1907226" cy="2123658"/>
          </a:xfrm>
          <a:prstGeom prst="rect">
            <a:avLst/>
          </a:prstGeom>
          <a:noFill/>
          <a:ln w="9525">
            <a:noFill/>
            <a:miter lim="800000"/>
            <a:headEnd/>
            <a:tailEnd/>
          </a:ln>
          <a:effectLst/>
        </p:spPr>
        <p:txBody>
          <a:bodyPr wrap="square">
            <a:spAutoFit/>
          </a:bodyPr>
          <a:lstStyle/>
          <a:p>
            <a:pPr algn="ctr">
              <a:spcBef>
                <a:spcPct val="50000"/>
              </a:spcBef>
            </a:pPr>
            <a:r>
              <a:rPr lang="en-US" sz="2400" dirty="0" smtClean="0"/>
              <a:t>GV </a:t>
            </a:r>
            <a:r>
              <a:rPr lang="en-US" sz="2400" dirty="0"/>
              <a:t>thường ngại tâm sự, chia sẻ với CBQL.</a:t>
            </a:r>
            <a:endParaRPr lang="en-AU" sz="2400" dirty="0"/>
          </a:p>
          <a:p>
            <a:pPr algn="ctr">
              <a:spcBef>
                <a:spcPct val="50000"/>
              </a:spcBef>
            </a:pPr>
            <a:endParaRPr lang="en-AU" sz="2400" dirty="0"/>
          </a:p>
        </p:txBody>
      </p:sp>
      <p:sp>
        <p:nvSpPr>
          <p:cNvPr id="86034" name="Rectangle 18"/>
          <p:cNvSpPr>
            <a:spLocks noChangeArrowheads="1"/>
          </p:cNvSpPr>
          <p:nvPr/>
        </p:nvSpPr>
        <p:spPr bwMode="gray">
          <a:xfrm>
            <a:off x="5678624" y="3212976"/>
            <a:ext cx="2390812" cy="2308324"/>
          </a:xfrm>
          <a:prstGeom prst="rect">
            <a:avLst/>
          </a:prstGeom>
          <a:noFill/>
          <a:ln w="9525">
            <a:noFill/>
            <a:miter lim="800000"/>
            <a:headEnd/>
            <a:tailEnd/>
          </a:ln>
          <a:effectLst/>
        </p:spPr>
        <p:txBody>
          <a:bodyPr wrap="square">
            <a:spAutoFit/>
          </a:bodyPr>
          <a:lstStyle/>
          <a:p>
            <a:pPr algn="ctr">
              <a:spcBef>
                <a:spcPct val="50000"/>
              </a:spcBef>
            </a:pPr>
            <a:r>
              <a:rPr lang="en-US" sz="2400" dirty="0"/>
              <a:t>CBQL </a:t>
            </a:r>
            <a:r>
              <a:rPr lang="en-US" sz="2400" dirty="0" smtClean="0"/>
              <a:t>khó </a:t>
            </a:r>
            <a:r>
              <a:rPr lang="en-US" sz="2400" dirty="0"/>
              <a:t>phát hiện được những điểm yếu, điểm mạnh của từng GV để hỗ </a:t>
            </a:r>
            <a:r>
              <a:rPr lang="en-US" sz="2400"/>
              <a:t>trợ</a:t>
            </a:r>
            <a:r>
              <a:rPr lang="en-US" sz="2400" smtClean="0"/>
              <a:t>.</a:t>
            </a:r>
            <a:endParaRPr lang="en-AU" sz="2400" dirty="0"/>
          </a:p>
        </p:txBody>
      </p:sp>
      <p:cxnSp>
        <p:nvCxnSpPr>
          <p:cNvPr id="21" name="Straight Connector 20"/>
          <p:cNvCxnSpPr/>
          <p:nvPr/>
        </p:nvCxnSpPr>
        <p:spPr>
          <a:xfrm>
            <a:off x="1649115" y="2579712"/>
            <a:ext cx="1253778"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49115" y="2579712"/>
            <a:ext cx="0" cy="594355"/>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24129" y="2579712"/>
            <a:ext cx="1062337"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6016" name="Straight Arrow Connector 86015"/>
          <p:cNvCxnSpPr/>
          <p:nvPr/>
        </p:nvCxnSpPr>
        <p:spPr>
          <a:xfrm>
            <a:off x="6786466" y="2579712"/>
            <a:ext cx="0" cy="594355"/>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6047" name="Straight Arrow Connector 86046"/>
          <p:cNvCxnSpPr/>
          <p:nvPr/>
        </p:nvCxnSpPr>
        <p:spPr>
          <a:xfrm>
            <a:off x="4211960" y="2810545"/>
            <a:ext cx="0" cy="363522"/>
          </a:xfrm>
          <a:prstGeom prst="straightConnector1">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153209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6034"/>
                                        </p:tgtEl>
                                        <p:attrNameLst>
                                          <p:attrName>style.visibility</p:attrName>
                                        </p:attrNameLst>
                                      </p:cBhvr>
                                      <p:to>
                                        <p:strVal val="visible"/>
                                      </p:to>
                                    </p:set>
                                    <p:animEffect transition="in" filter="box(in)">
                                      <p:cBhvr>
                                        <p:cTn id="19" dur="500"/>
                                        <p:tgtEl>
                                          <p:spTgt spid="8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p:bldP spid="86028" grpId="0" animBg="1"/>
      <p:bldP spid="86033" grpId="0"/>
      <p:bldP spid="860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5563" lvl="0" indent="746125" algn="just">
              <a:buNone/>
            </a:pPr>
            <a:r>
              <a:rPr lang="en-US" sz="3000" b="1" dirty="0" smtClean="0">
                <a:solidFill>
                  <a:srgbClr val="0000CC"/>
                </a:solidFill>
                <a:latin typeface="Times New Roman" pitchFamily="18" charset="0"/>
                <a:cs typeface="Times New Roman" pitchFamily="18" charset="0"/>
              </a:rPr>
              <a:t>Mục đích, ý nghĩa của SHCM: </a:t>
            </a:r>
            <a:r>
              <a:rPr lang="en-US" sz="3000" dirty="0" smtClean="0">
                <a:solidFill>
                  <a:srgbClr val="0000CC"/>
                </a:solidFill>
                <a:latin typeface="Times New Roman" pitchFamily="18" charset="0"/>
                <a:cs typeface="Times New Roman" pitchFamily="18" charset="0"/>
              </a:rPr>
              <a:t>SHCM là hoạt động trong đó GV học tập lẫn nhau, học tập trong thực tế, là nơi thử nghiệm và trải nghiệm những cái mới, là nơi kết nối lý thuyết với thực hành, giữa ý định và thực tế</a:t>
            </a:r>
            <a:r>
              <a:rPr lang="en-US" dirty="0" smtClean="0"/>
              <a:t>.</a:t>
            </a:r>
          </a:p>
        </p:txBody>
      </p:sp>
      <p:sp>
        <p:nvSpPr>
          <p:cNvPr id="4" name="Rectangle 2"/>
          <p:cNvSpPr>
            <a:spLocks noGrp="1" noChangeArrowheads="1"/>
          </p:cNvSpPr>
          <p:nvPr>
            <p:ph type="title"/>
          </p:nvPr>
        </p:nvSpPr>
        <p:spPr>
          <a:xfrm>
            <a:off x="457200" y="228600"/>
            <a:ext cx="8229600" cy="868363"/>
          </a:xfrm>
        </p:spPr>
        <p:txBody>
          <a:bodyPr/>
          <a:lstStyle/>
          <a:p>
            <a:pPr algn="l"/>
            <a:r>
              <a:rPr lang="en-US" sz="2800" i="0" smtClean="0">
                <a:solidFill>
                  <a:srgbClr val="0000CC"/>
                </a:solidFill>
              </a:rPr>
              <a:t>SHCM THEO HƯỚNG NGHIÊN CỨU BÀI HỌC ?</a:t>
            </a:r>
            <a:endParaRPr lang="en-US" sz="28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5563" lvl="0" indent="746125" algn="just">
              <a:buNone/>
            </a:pPr>
            <a:r>
              <a:rPr lang="en-US" sz="3000" b="1" dirty="0" smtClean="0">
                <a:solidFill>
                  <a:srgbClr val="0000CC"/>
                </a:solidFill>
                <a:latin typeface="Times New Roman" pitchFamily="18" charset="0"/>
                <a:cs typeface="Times New Roman" pitchFamily="18" charset="0"/>
              </a:rPr>
              <a:t>Triết lý Sinh hoạt chuyên môn dựa trên nghiên cứu bài học: </a:t>
            </a:r>
            <a:r>
              <a:rPr lang="en-US" sz="3000" dirty="0" smtClean="0">
                <a:solidFill>
                  <a:srgbClr val="0000CC"/>
                </a:solidFill>
                <a:latin typeface="Times New Roman" pitchFamily="18" charset="0"/>
                <a:cs typeface="Times New Roman" pitchFamily="18" charset="0"/>
              </a:rPr>
              <a:t>Đảm bảo cơ hội học tập cho từng em học sinh; Đảm bảo cơ hội phát triển chuyên môn cho mọi giáo viên; Xây dựng cộng đồng học tập để đổi mới nhà trường; Mỗi học sinh đến trường đều phải được học và học được; Giáo viên phải chấp nhận mọi em học  sinh với đặc điểm riêng của từng em. NCBH thay đổi cả người dạy và người học, tạo ra một cộng đồng học tập.</a:t>
            </a:r>
          </a:p>
          <a:p>
            <a:endParaRPr lang="en-US" dirty="0"/>
          </a:p>
        </p:txBody>
      </p:sp>
      <p:sp>
        <p:nvSpPr>
          <p:cNvPr id="4" name="Rectangle 2"/>
          <p:cNvSpPr>
            <a:spLocks noGrp="1" noChangeArrowheads="1"/>
          </p:cNvSpPr>
          <p:nvPr>
            <p:ph type="title"/>
          </p:nvPr>
        </p:nvSpPr>
        <p:spPr>
          <a:xfrm>
            <a:off x="457200" y="228600"/>
            <a:ext cx="8229600" cy="868363"/>
          </a:xfrm>
        </p:spPr>
        <p:txBody>
          <a:bodyPr/>
          <a:lstStyle/>
          <a:p>
            <a:pPr algn="l"/>
            <a:r>
              <a:rPr lang="en-US" sz="2800" i="0" smtClean="0">
                <a:solidFill>
                  <a:srgbClr val="0000CC"/>
                </a:solidFill>
              </a:rPr>
              <a:t>SHCM THEO HƯỚNG NGHIÊN CỨU BÀI HỌC ?</a:t>
            </a:r>
            <a:endParaRPr lang="en-US" sz="28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reeform 2"/>
          <p:cNvSpPr>
            <a:spLocks/>
          </p:cNvSpPr>
          <p:nvPr/>
        </p:nvSpPr>
        <p:spPr bwMode="gray">
          <a:xfrm flipH="1">
            <a:off x="3516322" y="1371600"/>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folHlink"/>
          </a:solidFill>
          <a:ln w="9525">
            <a:noFill/>
            <a:round/>
            <a:headEnd/>
            <a:tailEnd/>
          </a:ln>
          <a:effectLst/>
        </p:spPr>
        <p:txBody>
          <a:bodyPr/>
          <a:lstStyle/>
          <a:p>
            <a:endParaRPr lang="en-US"/>
          </a:p>
        </p:txBody>
      </p:sp>
      <p:sp>
        <p:nvSpPr>
          <p:cNvPr id="316419" name="Freeform 3"/>
          <p:cNvSpPr>
            <a:spLocks/>
          </p:cNvSpPr>
          <p:nvPr/>
        </p:nvSpPr>
        <p:spPr bwMode="ltGray">
          <a:xfrm>
            <a:off x="6159528" y="1371600"/>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solidFill>
          <a:ln w="9525">
            <a:noFill/>
            <a:round/>
            <a:headEnd/>
            <a:tailEnd/>
          </a:ln>
          <a:effectLst/>
        </p:spPr>
        <p:txBody>
          <a:bodyPr/>
          <a:lstStyle/>
          <a:p>
            <a:endParaRPr lang="en-US"/>
          </a:p>
        </p:txBody>
      </p:sp>
      <p:sp>
        <p:nvSpPr>
          <p:cNvPr id="316420" name="Freeform 4"/>
          <p:cNvSpPr>
            <a:spLocks/>
          </p:cNvSpPr>
          <p:nvPr/>
        </p:nvSpPr>
        <p:spPr bwMode="ltGray">
          <a:xfrm>
            <a:off x="3516322" y="3462338"/>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solidFill>
          <a:ln w="9525">
            <a:noFill/>
            <a:round/>
            <a:headEnd/>
            <a:tailEnd/>
          </a:ln>
          <a:effectLst/>
        </p:spPr>
        <p:txBody>
          <a:bodyPr/>
          <a:lstStyle/>
          <a:p>
            <a:endParaRPr lang="en-US"/>
          </a:p>
        </p:txBody>
      </p:sp>
      <p:sp>
        <p:nvSpPr>
          <p:cNvPr id="316421" name="Freeform 5"/>
          <p:cNvSpPr>
            <a:spLocks/>
          </p:cNvSpPr>
          <p:nvPr/>
        </p:nvSpPr>
        <p:spPr bwMode="gray">
          <a:xfrm flipH="1">
            <a:off x="6159528" y="3462338"/>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solidFill>
          <a:ln w="9525">
            <a:noFill/>
            <a:round/>
            <a:headEnd/>
            <a:tailEnd/>
          </a:ln>
          <a:effectLst/>
        </p:spPr>
        <p:txBody>
          <a:bodyPr/>
          <a:lstStyle/>
          <a:p>
            <a:endParaRPr lang="en-US"/>
          </a:p>
        </p:txBody>
      </p:sp>
      <p:sp>
        <p:nvSpPr>
          <p:cNvPr id="316422" name="Oval 6"/>
          <p:cNvSpPr>
            <a:spLocks noChangeArrowheads="1"/>
          </p:cNvSpPr>
          <p:nvPr/>
        </p:nvSpPr>
        <p:spPr bwMode="gray">
          <a:xfrm>
            <a:off x="4786314" y="2428868"/>
            <a:ext cx="2505076" cy="2162182"/>
          </a:xfrm>
          <a:prstGeom prst="ellipse">
            <a:avLst/>
          </a:prstGeom>
          <a:solidFill>
            <a:srgbClr val="FFFFFF">
              <a:alpha val="50000"/>
            </a:srgbClr>
          </a:solidFill>
          <a:ln w="9525">
            <a:noFill/>
            <a:round/>
            <a:headEnd/>
            <a:tailEnd/>
          </a:ln>
          <a:effectLst/>
        </p:spPr>
        <p:txBody>
          <a:bodyPr wrap="none" anchor="ctr"/>
          <a:lstStyle/>
          <a:p>
            <a:endParaRPr lang="en-US"/>
          </a:p>
        </p:txBody>
      </p:sp>
      <p:sp>
        <p:nvSpPr>
          <p:cNvPr id="316423" name="Text Box 7"/>
          <p:cNvSpPr txBox="1">
            <a:spLocks noChangeArrowheads="1"/>
          </p:cNvSpPr>
          <p:nvPr/>
        </p:nvSpPr>
        <p:spPr bwMode="gray">
          <a:xfrm>
            <a:off x="3714745" y="1571612"/>
            <a:ext cx="1928826" cy="1200329"/>
          </a:xfrm>
          <a:prstGeom prst="rect">
            <a:avLst/>
          </a:prstGeom>
          <a:noFill/>
          <a:ln w="9525" algn="ctr">
            <a:noFill/>
            <a:miter lim="800000"/>
            <a:headEnd/>
            <a:tailEnd/>
          </a:ln>
          <a:effectLst/>
        </p:spPr>
        <p:txBody>
          <a:bodyPr wrap="square">
            <a:spAutoFit/>
          </a:bodyPr>
          <a:lstStyle/>
          <a:p>
            <a:pPr algn="ctr">
              <a:spcBef>
                <a:spcPct val="50000"/>
              </a:spcBef>
            </a:pPr>
            <a:r>
              <a:rPr lang="en-US" sz="2400" b="1" dirty="0" smtClean="0">
                <a:solidFill>
                  <a:srgbClr val="FFFFFF"/>
                </a:solidFill>
              </a:rPr>
              <a:t>Chuẩn bị bài dạy minh họa</a:t>
            </a:r>
            <a:endParaRPr lang="en-US" sz="2400" b="1" dirty="0">
              <a:solidFill>
                <a:srgbClr val="FFFFFF"/>
              </a:solidFill>
            </a:endParaRPr>
          </a:p>
        </p:txBody>
      </p:sp>
      <p:sp>
        <p:nvSpPr>
          <p:cNvPr id="316425" name="Text Box 9"/>
          <p:cNvSpPr txBox="1">
            <a:spLocks noChangeArrowheads="1"/>
          </p:cNvSpPr>
          <p:nvPr/>
        </p:nvSpPr>
        <p:spPr bwMode="black">
          <a:xfrm>
            <a:off x="6423050" y="1571612"/>
            <a:ext cx="1792288" cy="1200329"/>
          </a:xfrm>
          <a:prstGeom prst="rect">
            <a:avLst/>
          </a:prstGeom>
          <a:noFill/>
          <a:ln w="9525" algn="ctr">
            <a:noFill/>
            <a:miter lim="800000"/>
            <a:headEnd/>
            <a:tailEnd/>
          </a:ln>
          <a:effectLst/>
        </p:spPr>
        <p:txBody>
          <a:bodyPr>
            <a:spAutoFit/>
          </a:bodyPr>
          <a:lstStyle/>
          <a:p>
            <a:pPr algn="ctr">
              <a:spcBef>
                <a:spcPct val="50000"/>
              </a:spcBef>
            </a:pPr>
            <a:r>
              <a:rPr lang="en-US" sz="2400" b="1" dirty="0" smtClean="0">
                <a:solidFill>
                  <a:srgbClr val="FFFFFF"/>
                </a:solidFill>
              </a:rPr>
              <a:t>Tiến hành dạy và dự giờ </a:t>
            </a:r>
            <a:endParaRPr lang="en-US" sz="2400" b="1" dirty="0">
              <a:solidFill>
                <a:srgbClr val="FFFFFF"/>
              </a:solidFill>
            </a:endParaRPr>
          </a:p>
        </p:txBody>
      </p:sp>
      <p:sp>
        <p:nvSpPr>
          <p:cNvPr id="316426" name="Text Box 10"/>
          <p:cNvSpPr txBox="1">
            <a:spLocks noChangeArrowheads="1"/>
          </p:cNvSpPr>
          <p:nvPr/>
        </p:nvSpPr>
        <p:spPr bwMode="black">
          <a:xfrm>
            <a:off x="3714744" y="4254724"/>
            <a:ext cx="1792287" cy="1200329"/>
          </a:xfrm>
          <a:prstGeom prst="rect">
            <a:avLst/>
          </a:prstGeom>
          <a:noFill/>
          <a:ln w="9525" algn="ctr">
            <a:noFill/>
            <a:miter lim="800000"/>
            <a:headEnd/>
            <a:tailEnd/>
          </a:ln>
          <a:effectLst/>
        </p:spPr>
        <p:txBody>
          <a:bodyPr>
            <a:spAutoFit/>
          </a:bodyPr>
          <a:lstStyle/>
          <a:p>
            <a:pPr algn="ctr">
              <a:spcBef>
                <a:spcPct val="50000"/>
              </a:spcBef>
            </a:pPr>
            <a:r>
              <a:rPr lang="en-US" sz="2400" b="1" dirty="0" smtClean="0">
                <a:solidFill>
                  <a:srgbClr val="FFFFFF"/>
                </a:solidFill>
              </a:rPr>
              <a:t>Áp dụng vào dạy học</a:t>
            </a:r>
            <a:endParaRPr lang="en-US" sz="2400" b="1" dirty="0">
              <a:solidFill>
                <a:srgbClr val="FFFFFF"/>
              </a:solidFill>
            </a:endParaRPr>
          </a:p>
        </p:txBody>
      </p:sp>
      <p:sp>
        <p:nvSpPr>
          <p:cNvPr id="316427" name="Text Box 11"/>
          <p:cNvSpPr txBox="1">
            <a:spLocks noChangeArrowheads="1"/>
          </p:cNvSpPr>
          <p:nvPr/>
        </p:nvSpPr>
        <p:spPr bwMode="gray">
          <a:xfrm>
            <a:off x="6637364" y="4214818"/>
            <a:ext cx="1792288" cy="1200329"/>
          </a:xfrm>
          <a:prstGeom prst="rect">
            <a:avLst/>
          </a:prstGeom>
          <a:noFill/>
          <a:ln w="9525" algn="ctr">
            <a:noFill/>
            <a:miter lim="800000"/>
            <a:headEnd/>
            <a:tailEnd/>
          </a:ln>
          <a:effectLst/>
        </p:spPr>
        <p:txBody>
          <a:bodyPr>
            <a:spAutoFit/>
          </a:bodyPr>
          <a:lstStyle/>
          <a:p>
            <a:pPr algn="ctr">
              <a:spcBef>
                <a:spcPct val="50000"/>
              </a:spcBef>
            </a:pPr>
            <a:r>
              <a:rPr lang="en-US" sz="2400" b="1" dirty="0" smtClean="0">
                <a:solidFill>
                  <a:srgbClr val="FFFFFF"/>
                </a:solidFill>
              </a:rPr>
              <a:t>Suy ngẫm và thảo luận</a:t>
            </a:r>
            <a:endParaRPr lang="en-US" sz="2400" b="1" dirty="0">
              <a:solidFill>
                <a:srgbClr val="FFFFFF"/>
              </a:solidFill>
            </a:endParaRPr>
          </a:p>
        </p:txBody>
      </p:sp>
      <p:sp>
        <p:nvSpPr>
          <p:cNvPr id="316428" name="Rectangle 12"/>
          <p:cNvSpPr>
            <a:spLocks noChangeArrowheads="1"/>
          </p:cNvSpPr>
          <p:nvPr/>
        </p:nvSpPr>
        <p:spPr bwMode="auto">
          <a:xfrm>
            <a:off x="4999044" y="2819400"/>
            <a:ext cx="501650" cy="366713"/>
          </a:xfrm>
          <a:prstGeom prst="rect">
            <a:avLst/>
          </a:prstGeom>
          <a:noFill/>
          <a:ln w="9525">
            <a:noFill/>
            <a:miter lim="800000"/>
            <a:headEnd/>
            <a:tailEnd/>
          </a:ln>
          <a:effectLst/>
        </p:spPr>
        <p:txBody>
          <a:bodyPr wrap="none">
            <a:spAutoFit/>
          </a:bodyPr>
          <a:lstStyle/>
          <a:p>
            <a:pPr algn="l"/>
            <a:r>
              <a:rPr lang="en-US" b="1" dirty="0">
                <a:solidFill>
                  <a:srgbClr val="000000"/>
                </a:solidFill>
              </a:rPr>
              <a:t>M1</a:t>
            </a:r>
          </a:p>
        </p:txBody>
      </p:sp>
      <p:sp>
        <p:nvSpPr>
          <p:cNvPr id="316429" name="Rectangle 13"/>
          <p:cNvSpPr>
            <a:spLocks noChangeArrowheads="1"/>
          </p:cNvSpPr>
          <p:nvPr/>
        </p:nvSpPr>
        <p:spPr bwMode="auto">
          <a:xfrm>
            <a:off x="6570680" y="2819400"/>
            <a:ext cx="501650" cy="366713"/>
          </a:xfrm>
          <a:prstGeom prst="rect">
            <a:avLst/>
          </a:prstGeom>
          <a:noFill/>
          <a:ln w="9525">
            <a:noFill/>
            <a:miter lim="800000"/>
            <a:headEnd/>
            <a:tailEnd/>
          </a:ln>
          <a:effectLst/>
        </p:spPr>
        <p:txBody>
          <a:bodyPr wrap="none">
            <a:spAutoFit/>
          </a:bodyPr>
          <a:lstStyle/>
          <a:p>
            <a:pPr algn="l"/>
            <a:r>
              <a:rPr lang="en-US" b="1">
                <a:solidFill>
                  <a:srgbClr val="000000"/>
                </a:solidFill>
              </a:rPr>
              <a:t>M2</a:t>
            </a:r>
          </a:p>
        </p:txBody>
      </p:sp>
      <p:sp>
        <p:nvSpPr>
          <p:cNvPr id="316430" name="Rectangle 14"/>
          <p:cNvSpPr>
            <a:spLocks noChangeArrowheads="1"/>
          </p:cNvSpPr>
          <p:nvPr/>
        </p:nvSpPr>
        <p:spPr bwMode="auto">
          <a:xfrm>
            <a:off x="4927606" y="3695700"/>
            <a:ext cx="501650" cy="366713"/>
          </a:xfrm>
          <a:prstGeom prst="rect">
            <a:avLst/>
          </a:prstGeom>
          <a:noFill/>
          <a:ln w="9525">
            <a:noFill/>
            <a:miter lim="800000"/>
            <a:headEnd/>
            <a:tailEnd/>
          </a:ln>
          <a:effectLst/>
        </p:spPr>
        <p:txBody>
          <a:bodyPr wrap="none">
            <a:spAutoFit/>
          </a:bodyPr>
          <a:lstStyle/>
          <a:p>
            <a:pPr algn="l"/>
            <a:r>
              <a:rPr lang="en-US" b="1">
                <a:solidFill>
                  <a:srgbClr val="000000"/>
                </a:solidFill>
              </a:rPr>
              <a:t>M4</a:t>
            </a:r>
          </a:p>
        </p:txBody>
      </p:sp>
      <p:sp>
        <p:nvSpPr>
          <p:cNvPr id="316431" name="Rectangle 15"/>
          <p:cNvSpPr>
            <a:spLocks noChangeArrowheads="1"/>
          </p:cNvSpPr>
          <p:nvPr/>
        </p:nvSpPr>
        <p:spPr bwMode="auto">
          <a:xfrm>
            <a:off x="6570680" y="3695700"/>
            <a:ext cx="501650" cy="366713"/>
          </a:xfrm>
          <a:prstGeom prst="rect">
            <a:avLst/>
          </a:prstGeom>
          <a:noFill/>
          <a:ln w="9525">
            <a:noFill/>
            <a:miter lim="800000"/>
            <a:headEnd/>
            <a:tailEnd/>
          </a:ln>
          <a:effectLst/>
        </p:spPr>
        <p:txBody>
          <a:bodyPr wrap="none">
            <a:spAutoFit/>
          </a:bodyPr>
          <a:lstStyle/>
          <a:p>
            <a:pPr algn="l"/>
            <a:r>
              <a:rPr lang="en-US" b="1">
                <a:solidFill>
                  <a:srgbClr val="000000"/>
                </a:solidFill>
              </a:rPr>
              <a:t>M3</a:t>
            </a:r>
          </a:p>
        </p:txBody>
      </p:sp>
      <p:pic>
        <p:nvPicPr>
          <p:cNvPr id="17" name="Picture 43" descr="bd20205_"/>
          <p:cNvPicPr>
            <a:picLocks noGrp="1" noChangeAspect="1" noChangeArrowheads="1"/>
          </p:cNvPicPr>
          <p:nvPr>
            <p:ph idx="1"/>
          </p:nvPr>
        </p:nvPicPr>
        <p:blipFill>
          <a:blip r:embed="rId2" cstate="print"/>
          <a:srcRect/>
          <a:stretch>
            <a:fillRect/>
          </a:stretch>
        </p:blipFill>
        <p:spPr>
          <a:xfrm>
            <a:off x="142844" y="2714620"/>
            <a:ext cx="3276600" cy="1843087"/>
          </a:xfrm>
          <a:noFill/>
        </p:spPr>
      </p:pic>
      <p:sp>
        <p:nvSpPr>
          <p:cNvPr id="19" name="Rectangle 2"/>
          <p:cNvSpPr>
            <a:spLocks noGrp="1" noChangeArrowheads="1"/>
          </p:cNvSpPr>
          <p:nvPr>
            <p:ph type="title"/>
          </p:nvPr>
        </p:nvSpPr>
        <p:spPr>
          <a:xfrm>
            <a:off x="457200" y="228600"/>
            <a:ext cx="8229600" cy="868363"/>
          </a:xfrm>
        </p:spPr>
        <p:txBody>
          <a:bodyPr>
            <a:noAutofit/>
          </a:bodyPr>
          <a:lstStyle/>
          <a:p>
            <a:pPr algn="l"/>
            <a:r>
              <a:rPr lang="en-US" sz="3000" i="0" dirty="0" smtClean="0">
                <a:solidFill>
                  <a:srgbClr val="0000CC"/>
                </a:solidFill>
              </a:rPr>
              <a:t>QUY TRÌNH SHCM </a:t>
            </a:r>
            <a:br>
              <a:rPr lang="en-US" sz="3000" i="0" dirty="0" smtClean="0">
                <a:solidFill>
                  <a:srgbClr val="0000CC"/>
                </a:solidFill>
              </a:rPr>
            </a:br>
            <a:r>
              <a:rPr lang="en-US" sz="3000" i="0" dirty="0" smtClean="0">
                <a:solidFill>
                  <a:srgbClr val="0000CC"/>
                </a:solidFill>
              </a:rPr>
              <a:t>                         THEO NGHIÊN CỨU BÀI HỌC</a:t>
            </a:r>
            <a:endParaRPr lang="en-US" sz="3000" i="0" dirty="0">
              <a:solidFill>
                <a:srgbClr val="0000CC"/>
              </a:solidFill>
            </a:endParaRPr>
          </a:p>
        </p:txBody>
      </p:sp>
      <p:sp>
        <p:nvSpPr>
          <p:cNvPr id="20" name="Text Box 7"/>
          <p:cNvSpPr txBox="1">
            <a:spLocks noChangeArrowheads="1"/>
          </p:cNvSpPr>
          <p:nvPr/>
        </p:nvSpPr>
        <p:spPr bwMode="gray">
          <a:xfrm>
            <a:off x="571472" y="1428736"/>
            <a:ext cx="2428892" cy="523220"/>
          </a:xfrm>
          <a:prstGeom prst="rect">
            <a:avLst/>
          </a:prstGeom>
          <a:noFill/>
          <a:ln w="9525" algn="ctr">
            <a:noFill/>
            <a:miter lim="800000"/>
            <a:headEnd/>
            <a:tailEnd/>
          </a:ln>
          <a:effectLst/>
        </p:spPr>
        <p:txBody>
          <a:bodyPr wrap="square">
            <a:spAutoFit/>
          </a:bodyPr>
          <a:lstStyle/>
          <a:p>
            <a:pPr algn="ctr">
              <a:spcBef>
                <a:spcPct val="50000"/>
              </a:spcBef>
            </a:pPr>
            <a:r>
              <a:rPr lang="en-US" sz="2800" b="1" dirty="0" smtClean="0">
                <a:solidFill>
                  <a:srgbClr val="FF0000"/>
                </a:solidFill>
                <a:latin typeface="+mj-lt"/>
                <a:ea typeface="+mj-ea"/>
                <a:cs typeface="+mj-cs"/>
              </a:rPr>
              <a:t>Có 4 bước: </a:t>
            </a:r>
            <a:endParaRPr lang="en-US" sz="2800" b="1" dirty="0">
              <a:solidFill>
                <a:srgbClr val="FF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6423"/>
                                        </p:tgtEl>
                                        <p:attrNameLst>
                                          <p:attrName>style.visibility</p:attrName>
                                        </p:attrNameLst>
                                      </p:cBhvr>
                                      <p:to>
                                        <p:strVal val="visible"/>
                                      </p:to>
                                    </p:set>
                                    <p:animEffect transition="in" filter="wipe(down)">
                                      <p:cBhvr>
                                        <p:cTn id="12" dur="500"/>
                                        <p:tgtEl>
                                          <p:spTgt spid="3164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6425"/>
                                        </p:tgtEl>
                                        <p:attrNameLst>
                                          <p:attrName>style.visibility</p:attrName>
                                        </p:attrNameLst>
                                      </p:cBhvr>
                                      <p:to>
                                        <p:strVal val="visible"/>
                                      </p:to>
                                    </p:set>
                                    <p:animEffect transition="in" filter="wipe(down)">
                                      <p:cBhvr>
                                        <p:cTn id="17" dur="500"/>
                                        <p:tgtEl>
                                          <p:spTgt spid="3164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6427"/>
                                        </p:tgtEl>
                                        <p:attrNameLst>
                                          <p:attrName>style.visibility</p:attrName>
                                        </p:attrNameLst>
                                      </p:cBhvr>
                                      <p:to>
                                        <p:strVal val="visible"/>
                                      </p:to>
                                    </p:set>
                                    <p:animEffect transition="in" filter="wipe(down)">
                                      <p:cBhvr>
                                        <p:cTn id="22" dur="500"/>
                                        <p:tgtEl>
                                          <p:spTgt spid="3164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6426"/>
                                        </p:tgtEl>
                                        <p:attrNameLst>
                                          <p:attrName>style.visibility</p:attrName>
                                        </p:attrNameLst>
                                      </p:cBhvr>
                                      <p:to>
                                        <p:strVal val="visible"/>
                                      </p:to>
                                    </p:set>
                                    <p:animEffect transition="in" filter="wipe(down)">
                                      <p:cBhvr>
                                        <p:cTn id="27" dur="500"/>
                                        <p:tgtEl>
                                          <p:spTgt spid="31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p:bldP spid="316425" grpId="0"/>
      <p:bldP spid="316426" grpId="0"/>
      <p:bldP spid="31642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804E160-6147-40BE-8A39-67329B99661D}" type="slidenum">
              <a:rPr lang="en-US" smtClean="0"/>
              <a:pPr>
                <a:defRPr/>
              </a:pPr>
              <a:t>16</a:t>
            </a:fld>
            <a:endParaRPr lang="en-US" dirty="0"/>
          </a:p>
        </p:txBody>
      </p:sp>
      <p:grpSp>
        <p:nvGrpSpPr>
          <p:cNvPr id="3" name="Group 5"/>
          <p:cNvGrpSpPr>
            <a:grpSpLocks/>
          </p:cNvGrpSpPr>
          <p:nvPr/>
        </p:nvGrpSpPr>
        <p:grpSpPr bwMode="auto">
          <a:xfrm>
            <a:off x="115888" y="1143000"/>
            <a:ext cx="8912225" cy="5715000"/>
            <a:chOff x="116449" y="1143000"/>
            <a:chExt cx="8911101" cy="5715000"/>
          </a:xfrm>
        </p:grpSpPr>
        <p:sp>
          <p:nvSpPr>
            <p:cNvPr id="7" name="Freeform 6"/>
            <p:cNvSpPr/>
            <p:nvPr/>
          </p:nvSpPr>
          <p:spPr>
            <a:xfrm>
              <a:off x="116449" y="1143000"/>
              <a:ext cx="2109521" cy="5638800"/>
            </a:xfrm>
            <a:custGeom>
              <a:avLst/>
              <a:gdLst>
                <a:gd name="connsiteX0" fmla="*/ 0 w 2109136"/>
                <a:gd name="connsiteY0" fmla="*/ 210914 h 5638800"/>
                <a:gd name="connsiteX1" fmla="*/ 210914 w 2109136"/>
                <a:gd name="connsiteY1" fmla="*/ 0 h 5638800"/>
                <a:gd name="connsiteX2" fmla="*/ 1898222 w 2109136"/>
                <a:gd name="connsiteY2" fmla="*/ 0 h 5638800"/>
                <a:gd name="connsiteX3" fmla="*/ 2109136 w 2109136"/>
                <a:gd name="connsiteY3" fmla="*/ 210914 h 5638800"/>
                <a:gd name="connsiteX4" fmla="*/ 2109136 w 2109136"/>
                <a:gd name="connsiteY4" fmla="*/ 5427886 h 5638800"/>
                <a:gd name="connsiteX5" fmla="*/ 1898222 w 2109136"/>
                <a:gd name="connsiteY5" fmla="*/ 5638800 h 5638800"/>
                <a:gd name="connsiteX6" fmla="*/ 210914 w 2109136"/>
                <a:gd name="connsiteY6" fmla="*/ 5638800 h 5638800"/>
                <a:gd name="connsiteX7" fmla="*/ 0 w 2109136"/>
                <a:gd name="connsiteY7" fmla="*/ 5427886 h 5638800"/>
                <a:gd name="connsiteX8" fmla="*/ 0 w 2109136"/>
                <a:gd name="connsiteY8" fmla="*/ 210914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136" h="5638800">
                  <a:moveTo>
                    <a:pt x="0" y="210914"/>
                  </a:moveTo>
                  <a:cubicBezTo>
                    <a:pt x="0" y="94429"/>
                    <a:pt x="94429" y="0"/>
                    <a:pt x="210914" y="0"/>
                  </a:cubicBezTo>
                  <a:lnTo>
                    <a:pt x="1898222" y="0"/>
                  </a:lnTo>
                  <a:cubicBezTo>
                    <a:pt x="2014707" y="0"/>
                    <a:pt x="2109136" y="94429"/>
                    <a:pt x="2109136" y="210914"/>
                  </a:cubicBezTo>
                  <a:lnTo>
                    <a:pt x="2109136" y="5427886"/>
                  </a:lnTo>
                  <a:cubicBezTo>
                    <a:pt x="2109136" y="5544371"/>
                    <a:pt x="2014707" y="5638800"/>
                    <a:pt x="1898222" y="5638800"/>
                  </a:cubicBezTo>
                  <a:lnTo>
                    <a:pt x="210914" y="5638800"/>
                  </a:lnTo>
                  <a:cubicBezTo>
                    <a:pt x="94429" y="5638800"/>
                    <a:pt x="0" y="5544371"/>
                    <a:pt x="0" y="5427886"/>
                  </a:cubicBezTo>
                  <a:lnTo>
                    <a:pt x="0" y="21091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76200" tIns="76200" rIns="76200" bIns="4023360" spcCol="1270"/>
            <a:lstStyle/>
            <a:p>
              <a:pPr algn="ctr" defTabSz="889000">
                <a:lnSpc>
                  <a:spcPct val="90000"/>
                </a:lnSpc>
                <a:spcAft>
                  <a:spcPct val="35000"/>
                </a:spcAft>
                <a:defRPr/>
              </a:pPr>
              <a:r>
                <a:rPr lang="en-US" sz="2000" dirty="0"/>
                <a:t>1. </a:t>
              </a:r>
              <a:r>
                <a:rPr lang="en-US" sz="2000" dirty="0" smtClean="0"/>
                <a:t>Chuẩn </a:t>
              </a:r>
              <a:r>
                <a:rPr lang="en-US" sz="2000" dirty="0"/>
                <a:t>bị giờ </a:t>
              </a:r>
              <a:r>
                <a:rPr lang="en-US" sz="2000" dirty="0" smtClean="0"/>
                <a:t>dạy </a:t>
              </a:r>
              <a:r>
                <a:rPr lang="en-US" sz="2000" dirty="0"/>
                <a:t>MH</a:t>
              </a:r>
            </a:p>
          </p:txBody>
        </p:sp>
        <p:sp>
          <p:nvSpPr>
            <p:cNvPr id="8" name="Freeform 7"/>
            <p:cNvSpPr/>
            <p:nvPr/>
          </p:nvSpPr>
          <p:spPr>
            <a:xfrm>
              <a:off x="327559" y="2363788"/>
              <a:ext cx="1687300" cy="1214437"/>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spcCol="1270" anchor="ctr"/>
            <a:lstStyle/>
            <a:p>
              <a:pPr algn="ctr" defTabSz="800100">
                <a:lnSpc>
                  <a:spcPct val="90000"/>
                </a:lnSpc>
                <a:spcAft>
                  <a:spcPct val="35000"/>
                </a:spcAft>
                <a:defRPr/>
              </a:pPr>
              <a:r>
                <a:rPr lang="en-US" sz="1900" dirty="0"/>
                <a:t>Ai </a:t>
              </a:r>
              <a:r>
                <a:rPr lang="en-US" sz="1900" dirty="0" err="1"/>
                <a:t>là</a:t>
              </a:r>
              <a:r>
                <a:rPr lang="en-US" sz="1900" dirty="0"/>
                <a:t> </a:t>
              </a:r>
              <a:r>
                <a:rPr lang="en-US" sz="1900" dirty="0" err="1"/>
                <a:t>người</a:t>
              </a:r>
              <a:r>
                <a:rPr lang="en-US" sz="1900" dirty="0"/>
                <a:t> </a:t>
              </a:r>
              <a:r>
                <a:rPr lang="en-US" sz="1900" dirty="0" err="1"/>
                <a:t>chuẩn</a:t>
              </a:r>
              <a:r>
                <a:rPr lang="en-US" sz="1900" dirty="0"/>
                <a:t> </a:t>
              </a:r>
              <a:r>
                <a:rPr lang="en-US" sz="1900" dirty="0" err="1"/>
                <a:t>bị</a:t>
              </a:r>
              <a:r>
                <a:rPr lang="en-US" sz="1900" dirty="0"/>
                <a:t> </a:t>
              </a:r>
              <a:r>
                <a:rPr lang="en-US" sz="1900" dirty="0" err="1"/>
                <a:t>giờ</a:t>
              </a:r>
              <a:r>
                <a:rPr lang="en-US" sz="1900" dirty="0"/>
                <a:t> </a:t>
              </a:r>
              <a:r>
                <a:rPr lang="en-US" sz="1900" dirty="0" err="1"/>
                <a:t>dạy</a:t>
              </a:r>
              <a:r>
                <a:rPr lang="en-US" sz="1900" dirty="0"/>
                <a:t> MH?</a:t>
              </a:r>
            </a:p>
          </p:txBody>
        </p:sp>
        <p:sp>
          <p:nvSpPr>
            <p:cNvPr id="9" name="Freeform 8"/>
            <p:cNvSpPr/>
            <p:nvPr/>
          </p:nvSpPr>
          <p:spPr>
            <a:xfrm>
              <a:off x="327559" y="3810000"/>
              <a:ext cx="1687300" cy="1298575"/>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anchor="ctr"/>
            <a:lstStyle/>
            <a:p>
              <a:pPr algn="ctr" defTabSz="800100">
                <a:lnSpc>
                  <a:spcPct val="90000"/>
                </a:lnSpc>
                <a:spcAft>
                  <a:spcPct val="35000"/>
                </a:spcAft>
              </a:pPr>
              <a:r>
                <a:rPr lang="en-US" sz="1900" dirty="0">
                  <a:solidFill>
                    <a:srgbClr val="FFFFFF"/>
                  </a:solidFill>
                  <a:cs typeface="Arial" charset="0"/>
                </a:rPr>
                <a:t>Khi chuẩn bị giờ dạy MH cần lưu ý những gì?</a:t>
              </a:r>
            </a:p>
          </p:txBody>
        </p:sp>
        <p:sp>
          <p:nvSpPr>
            <p:cNvPr id="10" name="Freeform 9"/>
            <p:cNvSpPr/>
            <p:nvPr/>
          </p:nvSpPr>
          <p:spPr>
            <a:xfrm>
              <a:off x="327559" y="5257800"/>
              <a:ext cx="1687300" cy="1317625"/>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anchor="ctr"/>
            <a:lstStyle/>
            <a:p>
              <a:pPr algn="ctr" defTabSz="800100">
                <a:lnSpc>
                  <a:spcPct val="90000"/>
                </a:lnSpc>
                <a:spcAft>
                  <a:spcPct val="35000"/>
                </a:spcAft>
              </a:pPr>
              <a:r>
                <a:rPr lang="en-US" sz="1900">
                  <a:solidFill>
                    <a:srgbClr val="FFFFFF"/>
                  </a:solidFill>
                  <a:cs typeface="Arial" charset="0"/>
                </a:rPr>
                <a:t>Việc trao đổi giờ dạy với TCM như thế nào?</a:t>
              </a:r>
            </a:p>
          </p:txBody>
        </p:sp>
        <p:sp>
          <p:nvSpPr>
            <p:cNvPr id="11" name="Freeform 10"/>
            <p:cNvSpPr/>
            <p:nvPr/>
          </p:nvSpPr>
          <p:spPr>
            <a:xfrm>
              <a:off x="2383113" y="1143000"/>
              <a:ext cx="2109521" cy="5638800"/>
            </a:xfrm>
            <a:custGeom>
              <a:avLst/>
              <a:gdLst>
                <a:gd name="connsiteX0" fmla="*/ 0 w 2109136"/>
                <a:gd name="connsiteY0" fmla="*/ 210914 h 5638800"/>
                <a:gd name="connsiteX1" fmla="*/ 210914 w 2109136"/>
                <a:gd name="connsiteY1" fmla="*/ 0 h 5638800"/>
                <a:gd name="connsiteX2" fmla="*/ 1898222 w 2109136"/>
                <a:gd name="connsiteY2" fmla="*/ 0 h 5638800"/>
                <a:gd name="connsiteX3" fmla="*/ 2109136 w 2109136"/>
                <a:gd name="connsiteY3" fmla="*/ 210914 h 5638800"/>
                <a:gd name="connsiteX4" fmla="*/ 2109136 w 2109136"/>
                <a:gd name="connsiteY4" fmla="*/ 5427886 h 5638800"/>
                <a:gd name="connsiteX5" fmla="*/ 1898222 w 2109136"/>
                <a:gd name="connsiteY5" fmla="*/ 5638800 h 5638800"/>
                <a:gd name="connsiteX6" fmla="*/ 210914 w 2109136"/>
                <a:gd name="connsiteY6" fmla="*/ 5638800 h 5638800"/>
                <a:gd name="connsiteX7" fmla="*/ 0 w 2109136"/>
                <a:gd name="connsiteY7" fmla="*/ 5427886 h 5638800"/>
                <a:gd name="connsiteX8" fmla="*/ 0 w 2109136"/>
                <a:gd name="connsiteY8" fmla="*/ 210914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136" h="5638800">
                  <a:moveTo>
                    <a:pt x="0" y="210914"/>
                  </a:moveTo>
                  <a:cubicBezTo>
                    <a:pt x="0" y="94429"/>
                    <a:pt x="94429" y="0"/>
                    <a:pt x="210914" y="0"/>
                  </a:cubicBezTo>
                  <a:lnTo>
                    <a:pt x="1898222" y="0"/>
                  </a:lnTo>
                  <a:cubicBezTo>
                    <a:pt x="2014707" y="0"/>
                    <a:pt x="2109136" y="94429"/>
                    <a:pt x="2109136" y="210914"/>
                  </a:cubicBezTo>
                  <a:lnTo>
                    <a:pt x="2109136" y="5427886"/>
                  </a:lnTo>
                  <a:cubicBezTo>
                    <a:pt x="2109136" y="5544371"/>
                    <a:pt x="2014707" y="5638800"/>
                    <a:pt x="1898222" y="5638800"/>
                  </a:cubicBezTo>
                  <a:lnTo>
                    <a:pt x="210914" y="5638800"/>
                  </a:lnTo>
                  <a:cubicBezTo>
                    <a:pt x="94429" y="5638800"/>
                    <a:pt x="0" y="5544371"/>
                    <a:pt x="0" y="5427886"/>
                  </a:cubicBezTo>
                  <a:lnTo>
                    <a:pt x="0" y="21091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76200" tIns="76200" rIns="76200" bIns="4023360"/>
            <a:lstStyle/>
            <a:p>
              <a:pPr algn="ctr" defTabSz="889000">
                <a:lnSpc>
                  <a:spcPct val="90000"/>
                </a:lnSpc>
                <a:spcAft>
                  <a:spcPct val="35000"/>
                </a:spcAft>
              </a:pPr>
              <a:r>
                <a:rPr lang="en-US" sz="2000">
                  <a:solidFill>
                    <a:srgbClr val="000000"/>
                  </a:solidFill>
                  <a:cs typeface="Arial" charset="0"/>
                </a:rPr>
                <a:t>2. </a:t>
              </a:r>
              <a:r>
                <a:rPr lang="en-US" sz="2000" smtClean="0">
                  <a:solidFill>
                    <a:srgbClr val="000000"/>
                  </a:solidFill>
                  <a:cs typeface="Arial" charset="0"/>
                </a:rPr>
                <a:t>Các </a:t>
              </a:r>
              <a:r>
                <a:rPr lang="en-US" sz="2000">
                  <a:solidFill>
                    <a:srgbClr val="000000"/>
                  </a:solidFill>
                  <a:cs typeface="Arial" charset="0"/>
                </a:rPr>
                <a:t>bước tiến hành giờ dạy MH</a:t>
              </a:r>
            </a:p>
          </p:txBody>
        </p:sp>
        <p:sp>
          <p:nvSpPr>
            <p:cNvPr id="20" name="Freeform 19"/>
            <p:cNvSpPr/>
            <p:nvPr/>
          </p:nvSpPr>
          <p:spPr>
            <a:xfrm>
              <a:off x="2594223" y="2363788"/>
              <a:ext cx="1687300" cy="1214437"/>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spcCol="1270" anchor="ctr"/>
            <a:lstStyle/>
            <a:p>
              <a:pPr algn="ctr" defTabSz="800100">
                <a:lnSpc>
                  <a:spcPct val="90000"/>
                </a:lnSpc>
                <a:spcAft>
                  <a:spcPct val="35000"/>
                </a:spcAft>
                <a:defRPr/>
              </a:pPr>
              <a:r>
                <a:rPr lang="en-US" sz="1900" dirty="0"/>
                <a:t>Ai </a:t>
              </a:r>
              <a:r>
                <a:rPr lang="en-US" sz="1900" dirty="0" err="1"/>
                <a:t>là</a:t>
              </a:r>
              <a:r>
                <a:rPr lang="en-US" sz="1900" dirty="0"/>
                <a:t> </a:t>
              </a:r>
              <a:r>
                <a:rPr lang="en-US" sz="1900" dirty="0" err="1"/>
                <a:t>người</a:t>
              </a:r>
              <a:r>
                <a:rPr lang="en-US" sz="1900" dirty="0"/>
                <a:t> </a:t>
              </a:r>
              <a:r>
                <a:rPr lang="en-US" sz="1900" dirty="0" err="1"/>
                <a:t>tiến</a:t>
              </a:r>
              <a:r>
                <a:rPr lang="en-US" sz="1900" dirty="0"/>
                <a:t> </a:t>
              </a:r>
              <a:r>
                <a:rPr lang="en-US" sz="1900" dirty="0" err="1"/>
                <a:t>hành</a:t>
              </a:r>
              <a:r>
                <a:rPr lang="en-US" sz="1900" dirty="0"/>
                <a:t> </a:t>
              </a:r>
              <a:r>
                <a:rPr lang="en-US" sz="1900" dirty="0" err="1"/>
                <a:t>dạy</a:t>
              </a:r>
              <a:r>
                <a:rPr lang="en-US" sz="1900" dirty="0"/>
                <a:t>? </a:t>
              </a:r>
              <a:r>
                <a:rPr lang="en-US" sz="1900" dirty="0" err="1"/>
                <a:t>Khi</a:t>
              </a:r>
              <a:r>
                <a:rPr lang="en-US" sz="1900" dirty="0"/>
                <a:t> </a:t>
              </a:r>
              <a:r>
                <a:rPr lang="en-US" sz="1900" dirty="0" err="1"/>
                <a:t>dạy</a:t>
              </a:r>
              <a:r>
                <a:rPr lang="en-US" sz="1900" dirty="0"/>
                <a:t> </a:t>
              </a:r>
              <a:r>
                <a:rPr lang="en-US" sz="1900" dirty="0" err="1"/>
                <a:t>lưu</a:t>
              </a:r>
              <a:r>
                <a:rPr lang="en-US" sz="1900" dirty="0"/>
                <a:t> ý </a:t>
              </a:r>
              <a:r>
                <a:rPr lang="en-US" sz="1900" dirty="0" err="1"/>
                <a:t>những</a:t>
              </a:r>
              <a:r>
                <a:rPr lang="en-US" sz="1900" dirty="0"/>
                <a:t> </a:t>
              </a:r>
              <a:r>
                <a:rPr lang="en-US" sz="1900" dirty="0" err="1"/>
                <a:t>gì</a:t>
              </a:r>
              <a:r>
                <a:rPr lang="en-US" sz="1900" dirty="0"/>
                <a:t>?</a:t>
              </a:r>
            </a:p>
          </p:txBody>
        </p:sp>
        <p:sp>
          <p:nvSpPr>
            <p:cNvPr id="21" name="Freeform 20"/>
            <p:cNvSpPr/>
            <p:nvPr/>
          </p:nvSpPr>
          <p:spPr>
            <a:xfrm>
              <a:off x="2594223" y="3810000"/>
              <a:ext cx="1687300" cy="1298575"/>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anchor="ctr"/>
            <a:lstStyle/>
            <a:p>
              <a:pPr algn="ctr" defTabSz="800100">
                <a:lnSpc>
                  <a:spcPct val="90000"/>
                </a:lnSpc>
                <a:spcAft>
                  <a:spcPct val="35000"/>
                </a:spcAft>
              </a:pPr>
              <a:r>
                <a:rPr lang="en-US" sz="1900">
                  <a:solidFill>
                    <a:srgbClr val="FFFFFF"/>
                  </a:solidFill>
                  <a:cs typeface="Arial" charset="0"/>
                </a:rPr>
                <a:t>Người dự giờ cần ghi chép và quan sát như thế nào?</a:t>
              </a:r>
            </a:p>
          </p:txBody>
        </p:sp>
        <p:sp>
          <p:nvSpPr>
            <p:cNvPr id="22" name="Freeform 21"/>
            <p:cNvSpPr/>
            <p:nvPr/>
          </p:nvSpPr>
          <p:spPr>
            <a:xfrm>
              <a:off x="2594223" y="5257800"/>
              <a:ext cx="1687300" cy="1303338"/>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anchor="ctr"/>
            <a:lstStyle/>
            <a:p>
              <a:pPr algn="ctr" defTabSz="800100">
                <a:lnSpc>
                  <a:spcPct val="90000"/>
                </a:lnSpc>
                <a:spcAft>
                  <a:spcPct val="35000"/>
                </a:spcAft>
              </a:pPr>
              <a:r>
                <a:rPr lang="en-US" sz="1900">
                  <a:solidFill>
                    <a:srgbClr val="FFFFFF"/>
                  </a:solidFill>
                  <a:cs typeface="Arial" charset="0"/>
                </a:rPr>
                <a:t>Việc chuẩn bị các minh chứng để tra đổi về giờ dạy như thế nào?</a:t>
              </a:r>
            </a:p>
          </p:txBody>
        </p:sp>
        <p:sp>
          <p:nvSpPr>
            <p:cNvPr id="23" name="Freeform 22"/>
            <p:cNvSpPr/>
            <p:nvPr/>
          </p:nvSpPr>
          <p:spPr>
            <a:xfrm>
              <a:off x="4651364" y="1143000"/>
              <a:ext cx="2109522" cy="5638800"/>
            </a:xfrm>
            <a:custGeom>
              <a:avLst/>
              <a:gdLst>
                <a:gd name="connsiteX0" fmla="*/ 0 w 2109136"/>
                <a:gd name="connsiteY0" fmla="*/ 210914 h 5638800"/>
                <a:gd name="connsiteX1" fmla="*/ 210914 w 2109136"/>
                <a:gd name="connsiteY1" fmla="*/ 0 h 5638800"/>
                <a:gd name="connsiteX2" fmla="*/ 1898222 w 2109136"/>
                <a:gd name="connsiteY2" fmla="*/ 0 h 5638800"/>
                <a:gd name="connsiteX3" fmla="*/ 2109136 w 2109136"/>
                <a:gd name="connsiteY3" fmla="*/ 210914 h 5638800"/>
                <a:gd name="connsiteX4" fmla="*/ 2109136 w 2109136"/>
                <a:gd name="connsiteY4" fmla="*/ 5427886 h 5638800"/>
                <a:gd name="connsiteX5" fmla="*/ 1898222 w 2109136"/>
                <a:gd name="connsiteY5" fmla="*/ 5638800 h 5638800"/>
                <a:gd name="connsiteX6" fmla="*/ 210914 w 2109136"/>
                <a:gd name="connsiteY6" fmla="*/ 5638800 h 5638800"/>
                <a:gd name="connsiteX7" fmla="*/ 0 w 2109136"/>
                <a:gd name="connsiteY7" fmla="*/ 5427886 h 5638800"/>
                <a:gd name="connsiteX8" fmla="*/ 0 w 2109136"/>
                <a:gd name="connsiteY8" fmla="*/ 210914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136" h="5638800">
                  <a:moveTo>
                    <a:pt x="0" y="210914"/>
                  </a:moveTo>
                  <a:cubicBezTo>
                    <a:pt x="0" y="94429"/>
                    <a:pt x="94429" y="0"/>
                    <a:pt x="210914" y="0"/>
                  </a:cubicBezTo>
                  <a:lnTo>
                    <a:pt x="1898222" y="0"/>
                  </a:lnTo>
                  <a:cubicBezTo>
                    <a:pt x="2014707" y="0"/>
                    <a:pt x="2109136" y="94429"/>
                    <a:pt x="2109136" y="210914"/>
                  </a:cubicBezTo>
                  <a:lnTo>
                    <a:pt x="2109136" y="5427886"/>
                  </a:lnTo>
                  <a:cubicBezTo>
                    <a:pt x="2109136" y="5544371"/>
                    <a:pt x="2014707" y="5638800"/>
                    <a:pt x="1898222" y="5638800"/>
                  </a:cubicBezTo>
                  <a:lnTo>
                    <a:pt x="210914" y="5638800"/>
                  </a:lnTo>
                  <a:cubicBezTo>
                    <a:pt x="94429" y="5638800"/>
                    <a:pt x="0" y="5544371"/>
                    <a:pt x="0" y="5427886"/>
                  </a:cubicBezTo>
                  <a:lnTo>
                    <a:pt x="0" y="21091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76200" tIns="76200" rIns="76200" bIns="4023360" spcCol="1270"/>
            <a:lstStyle/>
            <a:p>
              <a:pPr algn="ctr" defTabSz="889000">
                <a:lnSpc>
                  <a:spcPct val="90000"/>
                </a:lnSpc>
                <a:spcAft>
                  <a:spcPct val="35000"/>
                </a:spcAft>
                <a:defRPr/>
              </a:pPr>
              <a:r>
                <a:rPr lang="en-US" sz="2000" dirty="0"/>
                <a:t>3</a:t>
              </a:r>
              <a:r>
                <a:rPr lang="en-US" sz="2000"/>
                <a:t>. </a:t>
              </a:r>
              <a:r>
                <a:rPr lang="en-US" sz="2000" smtClean="0"/>
                <a:t>Chuẩn bị suy </a:t>
              </a:r>
              <a:r>
                <a:rPr lang="en-US" sz="2000" dirty="0" err="1"/>
                <a:t>ngẫm</a:t>
              </a:r>
              <a:r>
                <a:rPr lang="en-US" sz="2000" dirty="0"/>
                <a:t> </a:t>
              </a:r>
              <a:r>
                <a:rPr lang="en-US" sz="2000" dirty="0" err="1"/>
                <a:t>và</a:t>
              </a:r>
              <a:r>
                <a:rPr lang="en-US" sz="2000" dirty="0"/>
                <a:t> </a:t>
              </a:r>
              <a:r>
                <a:rPr lang="en-US" sz="2000" dirty="0" err="1"/>
                <a:t>thảo</a:t>
              </a:r>
              <a:r>
                <a:rPr lang="en-US" sz="2000" dirty="0"/>
                <a:t> </a:t>
              </a:r>
              <a:r>
                <a:rPr lang="en-US" sz="2000" err="1"/>
                <a:t>luận</a:t>
              </a:r>
              <a:r>
                <a:rPr lang="en-US" sz="2000"/>
                <a:t> </a:t>
              </a:r>
              <a:r>
                <a:rPr lang="en-US" sz="2000" smtClean="0"/>
                <a:t>về </a:t>
              </a:r>
              <a:r>
                <a:rPr lang="en-US" sz="2000" dirty="0" err="1"/>
                <a:t>giờ</a:t>
              </a:r>
              <a:r>
                <a:rPr lang="en-US" sz="2000" dirty="0"/>
                <a:t> </a:t>
              </a:r>
              <a:r>
                <a:rPr lang="en-US" sz="2000" dirty="0" err="1"/>
                <a:t>dạy</a:t>
              </a:r>
              <a:r>
                <a:rPr lang="en-US" sz="2000" dirty="0"/>
                <a:t> MH</a:t>
              </a:r>
            </a:p>
          </p:txBody>
        </p:sp>
        <p:sp>
          <p:nvSpPr>
            <p:cNvPr id="24" name="Freeform 23"/>
            <p:cNvSpPr/>
            <p:nvPr/>
          </p:nvSpPr>
          <p:spPr>
            <a:xfrm>
              <a:off x="4862475" y="2363788"/>
              <a:ext cx="1687299" cy="1214437"/>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spcCol="1270" anchor="ctr"/>
            <a:lstStyle/>
            <a:p>
              <a:pPr algn="ctr" defTabSz="800100">
                <a:lnSpc>
                  <a:spcPct val="90000"/>
                </a:lnSpc>
                <a:spcAft>
                  <a:spcPct val="35000"/>
                </a:spcAft>
                <a:defRPr/>
              </a:pPr>
              <a:r>
                <a:rPr lang="en-US" sz="1900" dirty="0"/>
                <a:t>Ai </a:t>
              </a:r>
              <a:r>
                <a:rPr lang="en-US" sz="1900" dirty="0" err="1"/>
                <a:t>là</a:t>
              </a:r>
              <a:r>
                <a:rPr lang="en-US" sz="1900" dirty="0"/>
                <a:t> </a:t>
              </a:r>
              <a:r>
                <a:rPr lang="en-US" sz="1900" dirty="0" err="1"/>
                <a:t>người</a:t>
              </a:r>
              <a:r>
                <a:rPr lang="en-US" sz="1900" dirty="0"/>
                <a:t> </a:t>
              </a:r>
              <a:r>
                <a:rPr lang="en-US" sz="1900" dirty="0" err="1"/>
                <a:t>chủ</a:t>
              </a:r>
              <a:r>
                <a:rPr lang="en-US" sz="1900" dirty="0"/>
                <a:t> </a:t>
              </a:r>
              <a:r>
                <a:rPr lang="en-US" sz="1900" dirty="0" err="1"/>
                <a:t>trì</a:t>
              </a:r>
              <a:r>
                <a:rPr lang="en-US" sz="1900" dirty="0"/>
                <a:t> </a:t>
              </a:r>
              <a:r>
                <a:rPr lang="en-US" sz="1900" dirty="0" err="1"/>
                <a:t>buổi</a:t>
              </a:r>
              <a:r>
                <a:rPr lang="en-US" sz="1900" dirty="0"/>
                <a:t> </a:t>
              </a:r>
              <a:r>
                <a:rPr lang="en-US" sz="1900" dirty="0" err="1"/>
                <a:t>suy</a:t>
              </a:r>
              <a:r>
                <a:rPr lang="en-US" sz="1900" dirty="0"/>
                <a:t> </a:t>
              </a:r>
              <a:r>
                <a:rPr lang="en-US" sz="1900" dirty="0" err="1"/>
                <a:t>ngẫm</a:t>
              </a:r>
              <a:r>
                <a:rPr lang="en-US" sz="1900" dirty="0"/>
                <a:t> </a:t>
              </a:r>
              <a:r>
                <a:rPr lang="en-US" sz="1900" dirty="0" err="1"/>
                <a:t>và</a:t>
              </a:r>
              <a:r>
                <a:rPr lang="en-US" sz="1900" dirty="0"/>
                <a:t> </a:t>
              </a:r>
              <a:r>
                <a:rPr lang="en-US" sz="1900" dirty="0" err="1"/>
                <a:t>thảo</a:t>
              </a:r>
              <a:r>
                <a:rPr lang="en-US" sz="1900" dirty="0"/>
                <a:t> </a:t>
              </a:r>
              <a:r>
                <a:rPr lang="en-US" sz="1900" dirty="0" err="1"/>
                <a:t>luận</a:t>
              </a:r>
              <a:r>
                <a:rPr lang="en-US" sz="1900" dirty="0"/>
                <a:t> </a:t>
              </a:r>
            </a:p>
          </p:txBody>
        </p:sp>
        <p:sp>
          <p:nvSpPr>
            <p:cNvPr id="25" name="Freeform 24"/>
            <p:cNvSpPr/>
            <p:nvPr/>
          </p:nvSpPr>
          <p:spPr>
            <a:xfrm>
              <a:off x="4862475" y="3810000"/>
              <a:ext cx="1687299" cy="1298575"/>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spcCol="1270" anchor="ctr"/>
            <a:lstStyle/>
            <a:p>
              <a:pPr algn="ctr" defTabSz="800100">
                <a:lnSpc>
                  <a:spcPct val="90000"/>
                </a:lnSpc>
                <a:spcAft>
                  <a:spcPct val="35000"/>
                </a:spcAft>
                <a:defRPr/>
              </a:pPr>
              <a:r>
                <a:rPr lang="en-US" sz="1900" dirty="0" err="1"/>
                <a:t>Tiến</a:t>
              </a:r>
              <a:r>
                <a:rPr lang="en-US" sz="1900" dirty="0"/>
                <a:t> </a:t>
              </a:r>
              <a:r>
                <a:rPr lang="en-US" sz="1900" dirty="0" err="1"/>
                <a:t>trình</a:t>
              </a:r>
              <a:r>
                <a:rPr lang="en-US" sz="1900" dirty="0"/>
                <a:t> </a:t>
              </a:r>
              <a:r>
                <a:rPr lang="en-US" sz="1900" dirty="0" err="1"/>
                <a:t>và</a:t>
              </a:r>
              <a:r>
                <a:rPr lang="en-US" sz="1900" dirty="0"/>
                <a:t> </a:t>
              </a:r>
              <a:r>
                <a:rPr lang="en-US" sz="1900" dirty="0" err="1"/>
                <a:t>nội</a:t>
              </a:r>
              <a:r>
                <a:rPr lang="en-US" sz="1900" dirty="0"/>
                <a:t> dung </a:t>
              </a:r>
              <a:r>
                <a:rPr lang="en-US" sz="1900" dirty="0" err="1"/>
                <a:t>của</a:t>
              </a:r>
              <a:r>
                <a:rPr lang="en-US" sz="1900" dirty="0"/>
                <a:t> </a:t>
              </a:r>
              <a:r>
                <a:rPr lang="en-US" sz="1900" dirty="0" err="1"/>
                <a:t>buổi</a:t>
              </a:r>
              <a:r>
                <a:rPr lang="en-US" sz="1900" dirty="0"/>
                <a:t> </a:t>
              </a:r>
              <a:r>
                <a:rPr lang="en-US" sz="1900" dirty="0" err="1"/>
                <a:t>suy</a:t>
              </a:r>
              <a:r>
                <a:rPr lang="en-US" sz="1900" dirty="0"/>
                <a:t> </a:t>
              </a:r>
              <a:r>
                <a:rPr lang="en-US" sz="1900" dirty="0" err="1"/>
                <a:t>ngẫm</a:t>
              </a:r>
              <a:r>
                <a:rPr lang="en-US" sz="1900" dirty="0"/>
                <a:t> </a:t>
              </a:r>
              <a:r>
                <a:rPr lang="en-US" sz="1900" dirty="0" err="1"/>
                <a:t>và</a:t>
              </a:r>
              <a:r>
                <a:rPr lang="en-US" sz="1900" dirty="0"/>
                <a:t> </a:t>
              </a:r>
              <a:r>
                <a:rPr lang="en-US" sz="1900" dirty="0" err="1"/>
                <a:t>thảo</a:t>
              </a:r>
              <a:r>
                <a:rPr lang="en-US" sz="1900" dirty="0"/>
                <a:t> </a:t>
              </a:r>
              <a:r>
                <a:rPr lang="en-US" sz="1900" dirty="0" err="1"/>
                <a:t>luận</a:t>
              </a:r>
              <a:endParaRPr lang="en-US" sz="1900" dirty="0"/>
            </a:p>
          </p:txBody>
        </p:sp>
        <p:sp>
          <p:nvSpPr>
            <p:cNvPr id="26" name="Freeform 25"/>
            <p:cNvSpPr/>
            <p:nvPr/>
          </p:nvSpPr>
          <p:spPr>
            <a:xfrm>
              <a:off x="4862475" y="5257800"/>
              <a:ext cx="1687299" cy="1303338"/>
            </a:xfrm>
            <a:custGeom>
              <a:avLst/>
              <a:gdLst>
                <a:gd name="connsiteX0" fmla="*/ 0 w 1687309"/>
                <a:gd name="connsiteY0" fmla="*/ 121473 h 1214730"/>
                <a:gd name="connsiteX1" fmla="*/ 121473 w 1687309"/>
                <a:gd name="connsiteY1" fmla="*/ 0 h 1214730"/>
                <a:gd name="connsiteX2" fmla="*/ 1565836 w 1687309"/>
                <a:gd name="connsiteY2" fmla="*/ 0 h 1214730"/>
                <a:gd name="connsiteX3" fmla="*/ 1687309 w 1687309"/>
                <a:gd name="connsiteY3" fmla="*/ 121473 h 1214730"/>
                <a:gd name="connsiteX4" fmla="*/ 1687309 w 1687309"/>
                <a:gd name="connsiteY4" fmla="*/ 1093257 h 1214730"/>
                <a:gd name="connsiteX5" fmla="*/ 1565836 w 1687309"/>
                <a:gd name="connsiteY5" fmla="*/ 1214730 h 1214730"/>
                <a:gd name="connsiteX6" fmla="*/ 121473 w 1687309"/>
                <a:gd name="connsiteY6" fmla="*/ 1214730 h 1214730"/>
                <a:gd name="connsiteX7" fmla="*/ 0 w 1687309"/>
                <a:gd name="connsiteY7" fmla="*/ 1093257 h 1214730"/>
                <a:gd name="connsiteX8" fmla="*/ 0 w 1687309"/>
                <a:gd name="connsiteY8" fmla="*/ 121473 h 121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214730">
                  <a:moveTo>
                    <a:pt x="0" y="121473"/>
                  </a:moveTo>
                  <a:cubicBezTo>
                    <a:pt x="0" y="54385"/>
                    <a:pt x="54385" y="0"/>
                    <a:pt x="121473" y="0"/>
                  </a:cubicBezTo>
                  <a:lnTo>
                    <a:pt x="1565836" y="0"/>
                  </a:lnTo>
                  <a:cubicBezTo>
                    <a:pt x="1632924" y="0"/>
                    <a:pt x="1687309" y="54385"/>
                    <a:pt x="1687309" y="121473"/>
                  </a:cubicBezTo>
                  <a:lnTo>
                    <a:pt x="1687309" y="1093257"/>
                  </a:lnTo>
                  <a:cubicBezTo>
                    <a:pt x="1687309" y="1160345"/>
                    <a:pt x="1632924" y="1214730"/>
                    <a:pt x="1565836" y="1214730"/>
                  </a:cubicBezTo>
                  <a:lnTo>
                    <a:pt x="121473" y="1214730"/>
                  </a:lnTo>
                  <a:cubicBezTo>
                    <a:pt x="54385" y="1214730"/>
                    <a:pt x="0" y="1160345"/>
                    <a:pt x="0" y="1093257"/>
                  </a:cubicBezTo>
                  <a:lnTo>
                    <a:pt x="0" y="1214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298" tIns="69868" rIns="81298" bIns="69868" spcCol="1270" anchor="ctr"/>
            <a:lstStyle/>
            <a:p>
              <a:pPr algn="ctr" defTabSz="800100">
                <a:lnSpc>
                  <a:spcPct val="90000"/>
                </a:lnSpc>
                <a:spcAft>
                  <a:spcPct val="35000"/>
                </a:spcAft>
                <a:defRPr/>
              </a:pPr>
              <a:r>
                <a:rPr lang="en-US" sz="1900" dirty="0" err="1"/>
                <a:t>Khi</a:t>
              </a:r>
              <a:r>
                <a:rPr lang="en-US" sz="1900" dirty="0"/>
                <a:t> </a:t>
              </a:r>
              <a:r>
                <a:rPr lang="en-US" sz="1900" dirty="0" err="1"/>
                <a:t>suy</a:t>
              </a:r>
              <a:r>
                <a:rPr lang="en-US" sz="1900" dirty="0"/>
                <a:t> </a:t>
              </a:r>
              <a:r>
                <a:rPr lang="en-US" sz="1900" dirty="0" err="1"/>
                <a:t>ngẫm</a:t>
              </a:r>
              <a:r>
                <a:rPr lang="en-US" sz="1900" dirty="0"/>
                <a:t> </a:t>
              </a:r>
              <a:r>
                <a:rPr lang="en-US" sz="1900" dirty="0" err="1"/>
                <a:t>và</a:t>
              </a:r>
              <a:r>
                <a:rPr lang="en-US" sz="1900" dirty="0"/>
                <a:t> </a:t>
              </a:r>
              <a:r>
                <a:rPr lang="en-US" sz="1900" dirty="0" err="1"/>
                <a:t>thảo</a:t>
              </a:r>
              <a:r>
                <a:rPr lang="en-US" sz="1900" dirty="0"/>
                <a:t> </a:t>
              </a:r>
              <a:r>
                <a:rPr lang="en-US" sz="1900" dirty="0" err="1"/>
                <a:t>luận</a:t>
              </a:r>
              <a:r>
                <a:rPr lang="en-US" sz="1900" dirty="0"/>
                <a:t> </a:t>
              </a:r>
              <a:r>
                <a:rPr lang="en-US" sz="1900" dirty="0" err="1"/>
                <a:t>cần</a:t>
              </a:r>
              <a:r>
                <a:rPr lang="en-US" sz="1900" dirty="0"/>
                <a:t> </a:t>
              </a:r>
              <a:r>
                <a:rPr lang="en-US" sz="1900" dirty="0" err="1"/>
                <a:t>lưu</a:t>
              </a:r>
              <a:r>
                <a:rPr lang="en-US" sz="1900" dirty="0"/>
                <a:t> ý </a:t>
              </a:r>
              <a:r>
                <a:rPr lang="en-US" sz="1900" dirty="0" err="1"/>
                <a:t>những</a:t>
              </a:r>
              <a:r>
                <a:rPr lang="en-US" sz="1900" dirty="0"/>
                <a:t> </a:t>
              </a:r>
              <a:r>
                <a:rPr lang="en-US" sz="1900" dirty="0" err="1"/>
                <a:t>gì</a:t>
              </a:r>
              <a:r>
                <a:rPr lang="en-US" sz="1900" dirty="0"/>
                <a:t>?</a:t>
              </a:r>
            </a:p>
          </p:txBody>
        </p:sp>
        <p:sp>
          <p:nvSpPr>
            <p:cNvPr id="27" name="Freeform 26"/>
            <p:cNvSpPr/>
            <p:nvPr/>
          </p:nvSpPr>
          <p:spPr>
            <a:xfrm>
              <a:off x="6918028" y="1219200"/>
              <a:ext cx="2109522" cy="5638800"/>
            </a:xfrm>
            <a:custGeom>
              <a:avLst/>
              <a:gdLst>
                <a:gd name="connsiteX0" fmla="*/ 0 w 2109136"/>
                <a:gd name="connsiteY0" fmla="*/ 210914 h 5638800"/>
                <a:gd name="connsiteX1" fmla="*/ 210914 w 2109136"/>
                <a:gd name="connsiteY1" fmla="*/ 0 h 5638800"/>
                <a:gd name="connsiteX2" fmla="*/ 1898222 w 2109136"/>
                <a:gd name="connsiteY2" fmla="*/ 0 h 5638800"/>
                <a:gd name="connsiteX3" fmla="*/ 2109136 w 2109136"/>
                <a:gd name="connsiteY3" fmla="*/ 210914 h 5638800"/>
                <a:gd name="connsiteX4" fmla="*/ 2109136 w 2109136"/>
                <a:gd name="connsiteY4" fmla="*/ 5427886 h 5638800"/>
                <a:gd name="connsiteX5" fmla="*/ 1898222 w 2109136"/>
                <a:gd name="connsiteY5" fmla="*/ 5638800 h 5638800"/>
                <a:gd name="connsiteX6" fmla="*/ 210914 w 2109136"/>
                <a:gd name="connsiteY6" fmla="*/ 5638800 h 5638800"/>
                <a:gd name="connsiteX7" fmla="*/ 0 w 2109136"/>
                <a:gd name="connsiteY7" fmla="*/ 5427886 h 5638800"/>
                <a:gd name="connsiteX8" fmla="*/ 0 w 2109136"/>
                <a:gd name="connsiteY8" fmla="*/ 210914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136" h="5638800">
                  <a:moveTo>
                    <a:pt x="0" y="210914"/>
                  </a:moveTo>
                  <a:cubicBezTo>
                    <a:pt x="0" y="94429"/>
                    <a:pt x="94429" y="0"/>
                    <a:pt x="210914" y="0"/>
                  </a:cubicBezTo>
                  <a:lnTo>
                    <a:pt x="1898222" y="0"/>
                  </a:lnTo>
                  <a:cubicBezTo>
                    <a:pt x="2014707" y="0"/>
                    <a:pt x="2109136" y="94429"/>
                    <a:pt x="2109136" y="210914"/>
                  </a:cubicBezTo>
                  <a:lnTo>
                    <a:pt x="2109136" y="5427886"/>
                  </a:lnTo>
                  <a:cubicBezTo>
                    <a:pt x="2109136" y="5544371"/>
                    <a:pt x="2014707" y="5638800"/>
                    <a:pt x="1898222" y="5638800"/>
                  </a:cubicBezTo>
                  <a:lnTo>
                    <a:pt x="210914" y="5638800"/>
                  </a:lnTo>
                  <a:cubicBezTo>
                    <a:pt x="94429" y="5638800"/>
                    <a:pt x="0" y="5544371"/>
                    <a:pt x="0" y="5427886"/>
                  </a:cubicBezTo>
                  <a:lnTo>
                    <a:pt x="0" y="21091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76200" tIns="76200" rIns="76200" bIns="4023360"/>
            <a:lstStyle/>
            <a:p>
              <a:pPr algn="ctr" defTabSz="889000">
                <a:lnSpc>
                  <a:spcPct val="90000"/>
                </a:lnSpc>
                <a:spcAft>
                  <a:spcPct val="35000"/>
                </a:spcAft>
              </a:pPr>
              <a:r>
                <a:rPr lang="en-US" sz="2000">
                  <a:solidFill>
                    <a:srgbClr val="000000"/>
                  </a:solidFill>
                  <a:cs typeface="Arial" charset="0"/>
                </a:rPr>
                <a:t>4. </a:t>
              </a:r>
              <a:r>
                <a:rPr lang="en-US" sz="2000" smtClean="0">
                  <a:solidFill>
                    <a:srgbClr val="000000"/>
                  </a:solidFill>
                  <a:cs typeface="Arial" charset="0"/>
                </a:rPr>
                <a:t>Áp </a:t>
              </a:r>
              <a:r>
                <a:rPr lang="en-US" sz="2000">
                  <a:solidFill>
                    <a:srgbClr val="000000"/>
                  </a:solidFill>
                  <a:cs typeface="Arial" charset="0"/>
                </a:rPr>
                <a:t>dụng </a:t>
              </a:r>
              <a:r>
                <a:rPr lang="en-US" sz="2000" smtClean="0">
                  <a:solidFill>
                    <a:srgbClr val="000000"/>
                  </a:solidFill>
                  <a:cs typeface="Arial" charset="0"/>
                </a:rPr>
                <a:t>vào </a:t>
              </a:r>
              <a:r>
                <a:rPr lang="en-US" sz="2000">
                  <a:solidFill>
                    <a:srgbClr val="000000"/>
                  </a:solidFill>
                  <a:cs typeface="Arial" charset="0"/>
                </a:rPr>
                <a:t>thực tế dạy học hằng ngày </a:t>
              </a:r>
              <a:r>
                <a:rPr lang="en-US" sz="2000" smtClean="0">
                  <a:solidFill>
                    <a:srgbClr val="000000"/>
                  </a:solidFill>
                  <a:cs typeface="Arial" charset="0"/>
                </a:rPr>
                <a:t>ntn?</a:t>
              </a:r>
              <a:endParaRPr lang="en-US" sz="2000">
                <a:solidFill>
                  <a:srgbClr val="000000"/>
                </a:solidFill>
                <a:cs typeface="Arial" charset="0"/>
              </a:endParaRPr>
            </a:p>
          </p:txBody>
        </p:sp>
        <p:sp>
          <p:nvSpPr>
            <p:cNvPr id="28" name="Freeform 27"/>
            <p:cNvSpPr/>
            <p:nvPr/>
          </p:nvSpPr>
          <p:spPr>
            <a:xfrm>
              <a:off x="7129139" y="2362200"/>
              <a:ext cx="1687299" cy="2136775"/>
            </a:xfrm>
            <a:custGeom>
              <a:avLst/>
              <a:gdLst>
                <a:gd name="connsiteX0" fmla="*/ 0 w 1687309"/>
                <a:gd name="connsiteY0" fmla="*/ 168731 h 1825451"/>
                <a:gd name="connsiteX1" fmla="*/ 168731 w 1687309"/>
                <a:gd name="connsiteY1" fmla="*/ 0 h 1825451"/>
                <a:gd name="connsiteX2" fmla="*/ 1518578 w 1687309"/>
                <a:gd name="connsiteY2" fmla="*/ 0 h 1825451"/>
                <a:gd name="connsiteX3" fmla="*/ 1687309 w 1687309"/>
                <a:gd name="connsiteY3" fmla="*/ 168731 h 1825451"/>
                <a:gd name="connsiteX4" fmla="*/ 1687309 w 1687309"/>
                <a:gd name="connsiteY4" fmla="*/ 1656720 h 1825451"/>
                <a:gd name="connsiteX5" fmla="*/ 1518578 w 1687309"/>
                <a:gd name="connsiteY5" fmla="*/ 1825451 h 1825451"/>
                <a:gd name="connsiteX6" fmla="*/ 168731 w 1687309"/>
                <a:gd name="connsiteY6" fmla="*/ 1825451 h 1825451"/>
                <a:gd name="connsiteX7" fmla="*/ 0 w 1687309"/>
                <a:gd name="connsiteY7" fmla="*/ 1656720 h 1825451"/>
                <a:gd name="connsiteX8" fmla="*/ 0 w 1687309"/>
                <a:gd name="connsiteY8" fmla="*/ 168731 h 18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825451">
                  <a:moveTo>
                    <a:pt x="0" y="168731"/>
                  </a:moveTo>
                  <a:cubicBezTo>
                    <a:pt x="0" y="75543"/>
                    <a:pt x="75543" y="0"/>
                    <a:pt x="168731" y="0"/>
                  </a:cubicBezTo>
                  <a:lnTo>
                    <a:pt x="1518578" y="0"/>
                  </a:lnTo>
                  <a:cubicBezTo>
                    <a:pt x="1611766" y="0"/>
                    <a:pt x="1687309" y="75543"/>
                    <a:pt x="1687309" y="168731"/>
                  </a:cubicBezTo>
                  <a:lnTo>
                    <a:pt x="1687309" y="1656720"/>
                  </a:lnTo>
                  <a:cubicBezTo>
                    <a:pt x="1687309" y="1749908"/>
                    <a:pt x="1611766" y="1825451"/>
                    <a:pt x="1518578" y="1825451"/>
                  </a:cubicBezTo>
                  <a:lnTo>
                    <a:pt x="168731" y="1825451"/>
                  </a:lnTo>
                  <a:cubicBezTo>
                    <a:pt x="75543" y="1825451"/>
                    <a:pt x="0" y="1749908"/>
                    <a:pt x="0" y="1656720"/>
                  </a:cubicBezTo>
                  <a:lnTo>
                    <a:pt x="0" y="1687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140" tIns="83710" rIns="95140" bIns="83710" anchor="ctr"/>
            <a:lstStyle/>
            <a:p>
              <a:pPr algn="ctr" defTabSz="800100">
                <a:lnSpc>
                  <a:spcPct val="90000"/>
                </a:lnSpc>
                <a:spcAft>
                  <a:spcPct val="35000"/>
                </a:spcAft>
              </a:pPr>
              <a:r>
                <a:rPr lang="en-US" sz="1900" dirty="0">
                  <a:solidFill>
                    <a:srgbClr val="FFFFFF"/>
                  </a:solidFill>
                  <a:cs typeface="Arial" charset="0"/>
                </a:rPr>
                <a:t>Sau buổi SHCĐ người dự sinh hoạt thu hoạch được những gì?</a:t>
              </a:r>
            </a:p>
          </p:txBody>
        </p:sp>
        <p:sp>
          <p:nvSpPr>
            <p:cNvPr id="29" name="Freeform 28"/>
            <p:cNvSpPr/>
            <p:nvPr/>
          </p:nvSpPr>
          <p:spPr>
            <a:xfrm>
              <a:off x="7129139" y="4586288"/>
              <a:ext cx="1687299" cy="2119312"/>
            </a:xfrm>
            <a:custGeom>
              <a:avLst/>
              <a:gdLst>
                <a:gd name="connsiteX0" fmla="*/ 0 w 1687309"/>
                <a:gd name="connsiteY0" fmla="*/ 168731 h 1825451"/>
                <a:gd name="connsiteX1" fmla="*/ 168731 w 1687309"/>
                <a:gd name="connsiteY1" fmla="*/ 0 h 1825451"/>
                <a:gd name="connsiteX2" fmla="*/ 1518578 w 1687309"/>
                <a:gd name="connsiteY2" fmla="*/ 0 h 1825451"/>
                <a:gd name="connsiteX3" fmla="*/ 1687309 w 1687309"/>
                <a:gd name="connsiteY3" fmla="*/ 168731 h 1825451"/>
                <a:gd name="connsiteX4" fmla="*/ 1687309 w 1687309"/>
                <a:gd name="connsiteY4" fmla="*/ 1656720 h 1825451"/>
                <a:gd name="connsiteX5" fmla="*/ 1518578 w 1687309"/>
                <a:gd name="connsiteY5" fmla="*/ 1825451 h 1825451"/>
                <a:gd name="connsiteX6" fmla="*/ 168731 w 1687309"/>
                <a:gd name="connsiteY6" fmla="*/ 1825451 h 1825451"/>
                <a:gd name="connsiteX7" fmla="*/ 0 w 1687309"/>
                <a:gd name="connsiteY7" fmla="*/ 1656720 h 1825451"/>
                <a:gd name="connsiteX8" fmla="*/ 0 w 1687309"/>
                <a:gd name="connsiteY8" fmla="*/ 168731 h 18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309" h="1825451">
                  <a:moveTo>
                    <a:pt x="0" y="168731"/>
                  </a:moveTo>
                  <a:cubicBezTo>
                    <a:pt x="0" y="75543"/>
                    <a:pt x="75543" y="0"/>
                    <a:pt x="168731" y="0"/>
                  </a:cubicBezTo>
                  <a:lnTo>
                    <a:pt x="1518578" y="0"/>
                  </a:lnTo>
                  <a:cubicBezTo>
                    <a:pt x="1611766" y="0"/>
                    <a:pt x="1687309" y="75543"/>
                    <a:pt x="1687309" y="168731"/>
                  </a:cubicBezTo>
                  <a:lnTo>
                    <a:pt x="1687309" y="1656720"/>
                  </a:lnTo>
                  <a:cubicBezTo>
                    <a:pt x="1687309" y="1749908"/>
                    <a:pt x="1611766" y="1825451"/>
                    <a:pt x="1518578" y="1825451"/>
                  </a:cubicBezTo>
                  <a:lnTo>
                    <a:pt x="168731" y="1825451"/>
                  </a:lnTo>
                  <a:cubicBezTo>
                    <a:pt x="75543" y="1825451"/>
                    <a:pt x="0" y="1749908"/>
                    <a:pt x="0" y="1656720"/>
                  </a:cubicBezTo>
                  <a:lnTo>
                    <a:pt x="0" y="1687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140" tIns="83710" rIns="95140" bIns="83710" anchor="ctr"/>
            <a:lstStyle/>
            <a:p>
              <a:pPr algn="ctr" defTabSz="800100">
                <a:lnSpc>
                  <a:spcPct val="90000"/>
                </a:lnSpc>
                <a:spcAft>
                  <a:spcPct val="35000"/>
                </a:spcAft>
              </a:pPr>
              <a:r>
                <a:rPr lang="en-US" sz="1900">
                  <a:solidFill>
                    <a:srgbClr val="FFFFFF"/>
                  </a:solidFill>
                  <a:cs typeface="Arial" charset="0"/>
                </a:rPr>
                <a:t>Hiệu quả của SHCM mới? (đối với HS, với người dạy và người dự giờ, với CBQL…)</a:t>
              </a:r>
            </a:p>
          </p:txBody>
        </p:sp>
      </p:grpSp>
      <p:sp>
        <p:nvSpPr>
          <p:cNvPr id="30" name="Rectangle 2"/>
          <p:cNvSpPr>
            <a:spLocks noGrp="1" noChangeArrowheads="1"/>
          </p:cNvSpPr>
          <p:nvPr>
            <p:ph type="title"/>
          </p:nvPr>
        </p:nvSpPr>
        <p:spPr>
          <a:xfrm>
            <a:off x="457200" y="228600"/>
            <a:ext cx="8229600" cy="868363"/>
          </a:xfrm>
        </p:spPr>
        <p:txBody>
          <a:bodyPr/>
          <a:lstStyle/>
          <a:p>
            <a:pPr algn="l"/>
            <a:r>
              <a:rPr lang="en-US" sz="3000" i="0" smtClean="0">
                <a:solidFill>
                  <a:srgbClr val="0000CC"/>
                </a:solidFill>
              </a:rPr>
              <a:t>QUY TRÌNH SHCM </a:t>
            </a:r>
            <a:br>
              <a:rPr lang="en-US" sz="3000" i="0" smtClean="0">
                <a:solidFill>
                  <a:srgbClr val="0000CC"/>
                </a:solidFill>
              </a:rPr>
            </a:br>
            <a:r>
              <a:rPr lang="en-US" sz="3000" i="0" smtClean="0">
                <a:solidFill>
                  <a:srgbClr val="0000CC"/>
                </a:solidFill>
              </a:rPr>
              <a:t>                         THEO NGHIÊN CỨU BÀI HỌC</a:t>
            </a:r>
            <a:endParaRPr lang="en-US" sz="30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000" i="0" dirty="0" smtClean="0">
                <a:solidFill>
                  <a:srgbClr val="0000CC"/>
                </a:solidFill>
              </a:rPr>
              <a:t>SO SÁNH SỰ KHÁC NHAU</a:t>
            </a:r>
            <a:endParaRPr lang="en-US" sz="3000" i="0" dirty="0">
              <a:solidFill>
                <a:srgbClr val="0000CC"/>
              </a:solidFill>
            </a:endParaRPr>
          </a:p>
        </p:txBody>
      </p:sp>
      <p:sp>
        <p:nvSpPr>
          <p:cNvPr id="9219" name="AutoShape 3"/>
          <p:cNvSpPr>
            <a:spLocks noChangeArrowheads="1"/>
          </p:cNvSpPr>
          <p:nvPr/>
        </p:nvSpPr>
        <p:spPr bwMode="gray">
          <a:xfrm>
            <a:off x="5418138" y="2957513"/>
            <a:ext cx="2849562" cy="2752725"/>
          </a:xfrm>
          <a:prstGeom prst="roundRect">
            <a:avLst>
              <a:gd name="adj" fmla="val 8014"/>
            </a:avLst>
          </a:prstGeom>
          <a:solidFill>
            <a:srgbClr val="F8F8F8"/>
          </a:solidFill>
          <a:ln w="9525">
            <a:solidFill>
              <a:schemeClr val="accent1"/>
            </a:solidFill>
            <a:round/>
            <a:headEnd/>
            <a:tailEnd/>
          </a:ln>
          <a:effectLst/>
        </p:spPr>
        <p:txBody>
          <a:bodyPr wrap="none" anchor="ctr"/>
          <a:lstStyle/>
          <a:p>
            <a:endParaRPr lang="en-US"/>
          </a:p>
        </p:txBody>
      </p:sp>
      <p:sp>
        <p:nvSpPr>
          <p:cNvPr id="9220" name="AutoShape 4"/>
          <p:cNvSpPr>
            <a:spLocks noChangeArrowheads="1"/>
          </p:cNvSpPr>
          <p:nvPr/>
        </p:nvSpPr>
        <p:spPr bwMode="gray">
          <a:xfrm>
            <a:off x="4778330" y="1872343"/>
            <a:ext cx="3944756" cy="4508985"/>
          </a:xfrm>
          <a:prstGeom prst="roundRect">
            <a:avLst>
              <a:gd name="adj" fmla="val 7912"/>
            </a:avLst>
          </a:prstGeom>
          <a:gradFill rotWithShape="1">
            <a:gsLst>
              <a:gs pos="0">
                <a:schemeClr val="bg1"/>
              </a:gs>
              <a:gs pos="100000">
                <a:schemeClr val="accent1">
                  <a:alpha val="50000"/>
                </a:schemeClr>
              </a:gs>
            </a:gsLst>
            <a:lin ang="5400000" scaled="1"/>
          </a:gradFill>
          <a:ln w="9525">
            <a:noFill/>
            <a:round/>
            <a:headEnd/>
            <a:tailEnd/>
          </a:ln>
          <a:effectLst/>
        </p:spPr>
        <p:txBody>
          <a:bodyPr wrap="none" anchor="ctr"/>
          <a:lstStyle/>
          <a:p>
            <a:endParaRPr lang="en-US"/>
          </a:p>
        </p:txBody>
      </p:sp>
      <p:grpSp>
        <p:nvGrpSpPr>
          <p:cNvPr id="9221" name="Group 5"/>
          <p:cNvGrpSpPr>
            <a:grpSpLocks/>
          </p:cNvGrpSpPr>
          <p:nvPr/>
        </p:nvGrpSpPr>
        <p:grpSpPr bwMode="auto">
          <a:xfrm>
            <a:off x="467544" y="1196752"/>
            <a:ext cx="3770768" cy="466725"/>
            <a:chOff x="752" y="1413"/>
            <a:chExt cx="1377" cy="294"/>
          </a:xfrm>
        </p:grpSpPr>
        <p:sp>
          <p:nvSpPr>
            <p:cNvPr id="9222" name="AutoShape 6"/>
            <p:cNvSpPr>
              <a:spLocks noChangeArrowheads="1"/>
            </p:cNvSpPr>
            <p:nvPr/>
          </p:nvSpPr>
          <p:spPr bwMode="gray">
            <a:xfrm>
              <a:off x="752" y="1413"/>
              <a:ext cx="1377"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n-US"/>
            </a:p>
          </p:txBody>
        </p:sp>
        <p:sp>
          <p:nvSpPr>
            <p:cNvPr id="9223"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4"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grpSp>
        <p:nvGrpSpPr>
          <p:cNvPr id="9225" name="Group 9"/>
          <p:cNvGrpSpPr>
            <a:grpSpLocks/>
          </p:cNvGrpSpPr>
          <p:nvPr/>
        </p:nvGrpSpPr>
        <p:grpSpPr bwMode="auto">
          <a:xfrm>
            <a:off x="4644008" y="1182238"/>
            <a:ext cx="4079078" cy="466725"/>
            <a:chOff x="3623" y="1413"/>
            <a:chExt cx="1321" cy="294"/>
          </a:xfrm>
        </p:grpSpPr>
        <p:sp>
          <p:nvSpPr>
            <p:cNvPr id="9226"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9227"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9229" name="AutoShape 13"/>
          <p:cNvSpPr>
            <a:spLocks noChangeArrowheads="1"/>
          </p:cNvSpPr>
          <p:nvPr/>
        </p:nvSpPr>
        <p:spPr bwMode="gray">
          <a:xfrm>
            <a:off x="522514" y="1868091"/>
            <a:ext cx="3715797" cy="4513237"/>
          </a:xfrm>
          <a:prstGeom prst="roundRect">
            <a:avLst>
              <a:gd name="adj" fmla="val 8014"/>
            </a:avLst>
          </a:prstGeom>
          <a:solidFill>
            <a:srgbClr val="F8F8F8"/>
          </a:solidFill>
          <a:ln w="9525">
            <a:solidFill>
              <a:schemeClr val="accent2"/>
            </a:solidFill>
            <a:round/>
            <a:headEnd/>
            <a:tailEnd/>
          </a:ln>
          <a:effectLst/>
        </p:spPr>
        <p:txBody>
          <a:bodyPr wrap="none" anchor="ctr"/>
          <a:lstStyle/>
          <a:p>
            <a:endParaRPr lang="en-US"/>
          </a:p>
        </p:txBody>
      </p:sp>
      <p:sp>
        <p:nvSpPr>
          <p:cNvPr id="9230" name="Text Box 18"/>
          <p:cNvSpPr txBox="1">
            <a:spLocks noChangeArrowheads="1"/>
          </p:cNvSpPr>
          <p:nvPr/>
        </p:nvSpPr>
        <p:spPr bwMode="white">
          <a:xfrm>
            <a:off x="855216" y="1268760"/>
            <a:ext cx="3140720"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sz="2000" b="1" dirty="0" smtClean="0">
                <a:solidFill>
                  <a:srgbClr val="F8F8F8"/>
                </a:solidFill>
                <a:cs typeface="Arial" charset="0"/>
              </a:rPr>
              <a:t>SHCM  TRUYỀN THỐNG</a:t>
            </a:r>
            <a:endParaRPr lang="en-US" sz="2000" b="1" dirty="0">
              <a:solidFill>
                <a:srgbClr val="F8F8F8"/>
              </a:solidFill>
              <a:cs typeface="Arial" charset="0"/>
            </a:endParaRPr>
          </a:p>
        </p:txBody>
      </p:sp>
      <p:sp>
        <p:nvSpPr>
          <p:cNvPr id="9231" name="Text Box 18"/>
          <p:cNvSpPr txBox="1">
            <a:spLocks noChangeArrowheads="1"/>
          </p:cNvSpPr>
          <p:nvPr/>
        </p:nvSpPr>
        <p:spPr bwMode="white">
          <a:xfrm>
            <a:off x="5210629" y="1268760"/>
            <a:ext cx="3323048"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en-US" sz="2000" b="1" dirty="0">
                <a:solidFill>
                  <a:srgbClr val="F8F8F8"/>
                </a:solidFill>
                <a:cs typeface="Arial" charset="0"/>
              </a:rPr>
              <a:t>NGHIÊN CỨU BÀI HỌC</a:t>
            </a:r>
          </a:p>
        </p:txBody>
      </p:sp>
      <p:sp>
        <p:nvSpPr>
          <p:cNvPr id="9243" name="Text Box 27"/>
          <p:cNvSpPr txBox="1">
            <a:spLocks noChangeArrowheads="1"/>
          </p:cNvSpPr>
          <p:nvPr/>
        </p:nvSpPr>
        <p:spPr bwMode="gray">
          <a:xfrm>
            <a:off x="698065" y="2060848"/>
            <a:ext cx="3398345" cy="830997"/>
          </a:xfrm>
          <a:prstGeom prst="rect">
            <a:avLst/>
          </a:prstGeom>
          <a:noFill/>
          <a:ln w="9525" algn="ctr">
            <a:noFill/>
            <a:miter lim="800000"/>
            <a:headEnd/>
            <a:tailEnd/>
          </a:ln>
          <a:effec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cs typeface="Times New Roman" panose="02020603050405020304" pitchFamily="18" charset="0"/>
              </a:rPr>
              <a:t>- </a:t>
            </a:r>
            <a:r>
              <a:rPr lang="en-US" sz="2400" dirty="0">
                <a:solidFill>
                  <a:srgbClr val="660066"/>
                </a:solidFill>
                <a:latin typeface="Times New Roman" panose="02020603050405020304" pitchFamily="18" charset="0"/>
                <a:cs typeface="Times New Roman" panose="02020603050405020304" pitchFamily="18" charset="0"/>
              </a:rPr>
              <a:t>Tập trung vào việc đánh giá, xếp loại tiết dạy</a:t>
            </a:r>
            <a:r>
              <a:rPr lang="en-US" sz="2400" dirty="0" smtClean="0">
                <a:solidFill>
                  <a:srgbClr val="660066"/>
                </a:solidFill>
                <a:latin typeface="Times New Roman" panose="02020603050405020304" pitchFamily="18" charset="0"/>
                <a:cs typeface="Times New Roman" panose="02020603050405020304" pitchFamily="18" charset="0"/>
              </a:rPr>
              <a:t>;</a:t>
            </a:r>
            <a:endParaRPr lang="en-US" sz="2400" dirty="0">
              <a:solidFill>
                <a:srgbClr val="660066"/>
              </a:solidFill>
              <a:latin typeface="Times New Roman" panose="02020603050405020304" pitchFamily="18" charset="0"/>
              <a:cs typeface="Times New Roman" panose="02020603050405020304" pitchFamily="18" charset="0"/>
            </a:endParaRPr>
          </a:p>
        </p:txBody>
      </p:sp>
      <p:sp>
        <p:nvSpPr>
          <p:cNvPr id="38" name="Rectangle 31"/>
          <p:cNvSpPr>
            <a:spLocks noChangeArrowheads="1"/>
          </p:cNvSpPr>
          <p:nvPr/>
        </p:nvSpPr>
        <p:spPr bwMode="gray">
          <a:xfrm>
            <a:off x="5033094" y="2035891"/>
            <a:ext cx="3427338" cy="830997"/>
          </a:xfrm>
          <a:prstGeom prst="rect">
            <a:avLst/>
          </a:prstGeom>
          <a:noFill/>
          <a:ln w="9525" algn="ctr">
            <a:noFill/>
            <a:miter lim="800000"/>
            <a:headEnd/>
            <a:tailEnd/>
          </a:ln>
          <a:effectLst/>
        </p:spPr>
        <p:txBody>
          <a:bodyPr wrap="square">
            <a:spAutoFit/>
          </a:bodyPr>
          <a:lstStyle/>
          <a:p>
            <a:pPr lvl="0"/>
            <a:r>
              <a:rPr lang="en-US" altLang="en-US" sz="2400" dirty="0">
                <a:solidFill>
                  <a:srgbClr val="0000FF"/>
                </a:solidFill>
                <a:latin typeface="Times New Roman" pitchFamily="18" charset="0"/>
              </a:rPr>
              <a:t>- Không đánh giá xếp loại giờ dạy theo </a:t>
            </a:r>
            <a:r>
              <a:rPr lang="en-US" altLang="en-US" sz="2400" dirty="0" smtClean="0">
                <a:solidFill>
                  <a:srgbClr val="0000FF"/>
                </a:solidFill>
                <a:latin typeface="Times New Roman" pitchFamily="18" charset="0"/>
              </a:rPr>
              <a:t>các tiêu chí</a:t>
            </a:r>
            <a:endParaRPr lang="en-US" altLang="en-US" sz="2400" dirty="0">
              <a:solidFill>
                <a:srgbClr val="0000FF"/>
              </a:solidFill>
              <a:latin typeface="Times New Roman" pitchFamily="18" charset="0"/>
            </a:endParaRPr>
          </a:p>
        </p:txBody>
      </p:sp>
      <p:grpSp>
        <p:nvGrpSpPr>
          <p:cNvPr id="40" name="Group 6"/>
          <p:cNvGrpSpPr>
            <a:grpSpLocks/>
          </p:cNvGrpSpPr>
          <p:nvPr/>
        </p:nvGrpSpPr>
        <p:grpSpPr bwMode="auto">
          <a:xfrm>
            <a:off x="3707904" y="3717032"/>
            <a:ext cx="1276534" cy="1080120"/>
            <a:chOff x="4320" y="1152"/>
            <a:chExt cx="414" cy="402"/>
          </a:xfrm>
        </p:grpSpPr>
        <p:sp>
          <p:nvSpPr>
            <p:cNvPr id="41"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66FF33"/>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2"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solidFill>
                <a:srgbClr val="66FF33"/>
              </a:solidFill>
              <a:prstDash val="solid"/>
              <a:round/>
              <a:headEnd/>
              <a:tailEnd/>
            </a:ln>
          </p:spPr>
          <p:txBody>
            <a:bodyPr/>
            <a:lstStyle/>
            <a:p>
              <a:endParaRPr lang="en-US"/>
            </a:p>
          </p:txBody>
        </p:sp>
      </p:grpSp>
      <p:sp>
        <p:nvSpPr>
          <p:cNvPr id="43" name="Rectangle 31"/>
          <p:cNvSpPr>
            <a:spLocks noChangeArrowheads="1"/>
          </p:cNvSpPr>
          <p:nvPr/>
        </p:nvSpPr>
        <p:spPr bwMode="gray">
          <a:xfrm>
            <a:off x="3897576" y="3717032"/>
            <a:ext cx="1106472" cy="1015663"/>
          </a:xfrm>
          <a:prstGeom prst="rect">
            <a:avLst/>
          </a:prstGeom>
          <a:noFill/>
          <a:ln w="9525" algn="ctr">
            <a:noFill/>
            <a:miter lim="800000"/>
            <a:headEnd/>
            <a:tailEnd/>
          </a:ln>
          <a:effectLst/>
        </p:spPr>
        <p:txBody>
          <a:bodyPr wrap="square">
            <a:spAutoFit/>
          </a:bodyPr>
          <a:lstStyle/>
          <a:p>
            <a:pPr algn="ctr"/>
            <a:r>
              <a:rPr lang="en-US" sz="2000" b="1" dirty="0" smtClean="0">
                <a:solidFill>
                  <a:schemeClr val="bg1"/>
                </a:solidFill>
                <a:cs typeface="Arial" charset="0"/>
              </a:rPr>
              <a:t>1.</a:t>
            </a:r>
          </a:p>
          <a:p>
            <a:pPr algn="ctr"/>
            <a:r>
              <a:rPr lang="en-US" sz="2000" b="1" dirty="0" smtClean="0">
                <a:solidFill>
                  <a:schemeClr val="bg1"/>
                </a:solidFill>
                <a:cs typeface="Arial" charset="0"/>
              </a:rPr>
              <a:t>MỤC ĐÍCH</a:t>
            </a:r>
            <a:endParaRPr lang="en-US" sz="2000" b="1" dirty="0">
              <a:solidFill>
                <a:schemeClr val="bg1"/>
              </a:solidFill>
              <a:cs typeface="Arial" charset="0"/>
            </a:endParaRPr>
          </a:p>
        </p:txBody>
      </p:sp>
      <p:sp>
        <p:nvSpPr>
          <p:cNvPr id="44" name="Text Box 27"/>
          <p:cNvSpPr txBox="1">
            <a:spLocks noChangeArrowheads="1"/>
          </p:cNvSpPr>
          <p:nvPr/>
        </p:nvSpPr>
        <p:spPr bwMode="gray">
          <a:xfrm>
            <a:off x="683568" y="3030051"/>
            <a:ext cx="3398345" cy="1569660"/>
          </a:xfrm>
          <a:prstGeom prst="rect">
            <a:avLst/>
          </a:prstGeom>
          <a:noFill/>
          <a:ln w="9525" algn="ctr">
            <a:noFill/>
            <a:miter lim="800000"/>
            <a:headEnd/>
            <a:tailEnd/>
          </a:ln>
          <a:effec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cs typeface="Times New Roman" panose="02020603050405020304" pitchFamily="18" charset="0"/>
              </a:rPr>
              <a:t>- </a:t>
            </a:r>
            <a:r>
              <a:rPr lang="en-US" sz="2400" dirty="0" smtClean="0">
                <a:solidFill>
                  <a:srgbClr val="660066"/>
                </a:solidFill>
                <a:latin typeface="Times New Roman" panose="02020603050405020304" pitchFamily="18" charset="0"/>
                <a:cs typeface="Times New Roman" panose="02020603050405020304" pitchFamily="18" charset="0"/>
              </a:rPr>
              <a:t>Thống </a:t>
            </a:r>
            <a:r>
              <a:rPr lang="en-US" sz="2400" dirty="0">
                <a:solidFill>
                  <a:srgbClr val="660066"/>
                </a:solidFill>
                <a:latin typeface="Times New Roman" panose="02020603050405020304" pitchFamily="18" charset="0"/>
                <a:cs typeface="Times New Roman" panose="02020603050405020304" pitchFamily="18" charset="0"/>
              </a:rPr>
              <a:t>nhất cách dạy các dạng bài. Bài dạy minh họa được coi là </a:t>
            </a:r>
            <a:r>
              <a:rPr lang="en-US" sz="2400" b="1" dirty="0">
                <a:solidFill>
                  <a:srgbClr val="660066"/>
                </a:solidFill>
                <a:latin typeface="Times New Roman" panose="02020603050405020304" pitchFamily="18" charset="0"/>
                <a:cs typeface="Times New Roman" panose="02020603050405020304" pitchFamily="18" charset="0"/>
              </a:rPr>
              <a:t>bài dạy mẫu</a:t>
            </a:r>
            <a:r>
              <a:rPr lang="en-US" sz="2400" dirty="0" smtClean="0">
                <a:solidFill>
                  <a:srgbClr val="660066"/>
                </a:solidFill>
                <a:latin typeface="Times New Roman" panose="02020603050405020304" pitchFamily="18" charset="0"/>
                <a:cs typeface="Times New Roman" panose="02020603050405020304" pitchFamily="18" charset="0"/>
              </a:rPr>
              <a:t>;</a:t>
            </a:r>
            <a:endParaRPr lang="en-AU" sz="2400" dirty="0">
              <a:solidFill>
                <a:srgbClr val="660066"/>
              </a:solidFill>
              <a:latin typeface="Times New Roman" panose="02020603050405020304" pitchFamily="18" charset="0"/>
              <a:cs typeface="Times New Roman" panose="02020603050405020304" pitchFamily="18" charset="0"/>
            </a:endParaRPr>
          </a:p>
        </p:txBody>
      </p:sp>
      <p:sp>
        <p:nvSpPr>
          <p:cNvPr id="45" name="Text Box 27"/>
          <p:cNvSpPr txBox="1">
            <a:spLocks noChangeArrowheads="1"/>
          </p:cNvSpPr>
          <p:nvPr/>
        </p:nvSpPr>
        <p:spPr bwMode="gray">
          <a:xfrm>
            <a:off x="683568" y="4667652"/>
            <a:ext cx="3398345" cy="1200329"/>
          </a:xfrm>
          <a:prstGeom prst="rect">
            <a:avLst/>
          </a:prstGeom>
          <a:noFill/>
          <a:ln w="9525" algn="ctr">
            <a:noFill/>
            <a:miter lim="800000"/>
            <a:headEnd/>
            <a:tailEnd/>
          </a:ln>
          <a:effec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cs typeface="Times New Roman" panose="02020603050405020304" pitchFamily="18" charset="0"/>
              </a:rPr>
              <a:t>- </a:t>
            </a:r>
            <a:r>
              <a:rPr lang="en-US" sz="2400" dirty="0" smtClean="0">
                <a:solidFill>
                  <a:srgbClr val="660066"/>
                </a:solidFill>
                <a:latin typeface="Times New Roman" panose="02020603050405020304" pitchFamily="18" charset="0"/>
                <a:cs typeface="Times New Roman" panose="02020603050405020304" pitchFamily="18" charset="0"/>
              </a:rPr>
              <a:t>Tập </a:t>
            </a:r>
            <a:r>
              <a:rPr lang="en-US" sz="2400" dirty="0">
                <a:solidFill>
                  <a:srgbClr val="660066"/>
                </a:solidFill>
                <a:latin typeface="Times New Roman" panose="02020603050405020304" pitchFamily="18" charset="0"/>
                <a:cs typeface="Times New Roman" panose="02020603050405020304" pitchFamily="18" charset="0"/>
              </a:rPr>
              <a:t>trung chủ yếu vào việc dạy, ít quan tâm đến việc học của HS;</a:t>
            </a:r>
            <a:endParaRPr lang="en-AU" sz="2400" dirty="0">
              <a:solidFill>
                <a:srgbClr val="660066"/>
              </a:solidFill>
              <a:latin typeface="Times New Roman" panose="02020603050405020304" pitchFamily="18" charset="0"/>
              <a:cs typeface="Times New Roman" panose="02020603050405020304" pitchFamily="18" charset="0"/>
            </a:endParaRPr>
          </a:p>
        </p:txBody>
      </p:sp>
      <p:sp>
        <p:nvSpPr>
          <p:cNvPr id="46" name="Rectangle 31"/>
          <p:cNvSpPr>
            <a:spLocks noChangeArrowheads="1"/>
          </p:cNvSpPr>
          <p:nvPr/>
        </p:nvSpPr>
        <p:spPr bwMode="gray">
          <a:xfrm>
            <a:off x="5033075" y="3030051"/>
            <a:ext cx="3427357" cy="1569660"/>
          </a:xfrm>
          <a:prstGeom prst="rect">
            <a:avLst/>
          </a:prstGeom>
          <a:noFill/>
          <a:ln w="9525" algn="ctr">
            <a:noFill/>
            <a:miter lim="800000"/>
            <a:headEnd/>
            <a:tailEnd/>
          </a:ln>
          <a:effectLst/>
        </p:spPr>
        <p:txBody>
          <a:bodyPr wrap="square">
            <a:spAutoFit/>
          </a:bodyPr>
          <a:lstStyle/>
          <a:p>
            <a:pPr lvl="0"/>
            <a:r>
              <a:rPr lang="en-US" sz="2400" dirty="0" smtClean="0">
                <a:solidFill>
                  <a:srgbClr val="0000FF"/>
                </a:solidFill>
                <a:latin typeface="Times New Roman" pitchFamily="18" charset="0"/>
              </a:rPr>
              <a:t>- </a:t>
            </a:r>
            <a:r>
              <a:rPr lang="en-US" sz="2400" dirty="0">
                <a:solidFill>
                  <a:srgbClr val="0000FF"/>
                </a:solidFill>
                <a:latin typeface="Times New Roman" pitchFamily="18" charset="0"/>
              </a:rPr>
              <a:t>Tạo cơ hội cho GV phát triển năng lực </a:t>
            </a:r>
            <a:r>
              <a:rPr lang="en-US" sz="2400" dirty="0" smtClean="0">
                <a:solidFill>
                  <a:srgbClr val="0000FF"/>
                </a:solidFill>
                <a:latin typeface="Times New Roman" pitchFamily="18" charset="0"/>
              </a:rPr>
              <a:t>chuyên môn</a:t>
            </a:r>
            <a:r>
              <a:rPr lang="en-US" sz="2400" dirty="0">
                <a:solidFill>
                  <a:srgbClr val="0000FF"/>
                </a:solidFill>
                <a:latin typeface="Times New Roman" pitchFamily="18" charset="0"/>
              </a:rPr>
              <a:t>, phát huy khả năng sáng tạo</a:t>
            </a:r>
            <a:r>
              <a:rPr lang="en-US" altLang="en-US" sz="2400" dirty="0">
                <a:solidFill>
                  <a:srgbClr val="0000FF"/>
                </a:solidFill>
                <a:latin typeface="Times New Roman" pitchFamily="18" charset="0"/>
              </a:rPr>
              <a:t> </a:t>
            </a:r>
          </a:p>
        </p:txBody>
      </p:sp>
      <p:sp>
        <p:nvSpPr>
          <p:cNvPr id="47" name="Rectangle 31"/>
          <p:cNvSpPr>
            <a:spLocks noChangeArrowheads="1"/>
          </p:cNvSpPr>
          <p:nvPr/>
        </p:nvSpPr>
        <p:spPr bwMode="gray">
          <a:xfrm>
            <a:off x="5033076" y="4653136"/>
            <a:ext cx="3427357" cy="1938992"/>
          </a:xfrm>
          <a:prstGeom prst="rect">
            <a:avLst/>
          </a:prstGeom>
          <a:noFill/>
          <a:ln w="9525" algn="ctr">
            <a:noFill/>
            <a:miter lim="800000"/>
            <a:headEnd/>
            <a:tailEnd/>
          </a:ln>
          <a:effectLst/>
        </p:spPr>
        <p:txBody>
          <a:bodyPr wrap="square">
            <a:spAutoFit/>
          </a:bodyPr>
          <a:lstStyle/>
          <a:p>
            <a:r>
              <a:rPr lang="en-US" sz="2400" dirty="0" smtClean="0">
                <a:solidFill>
                  <a:srgbClr val="0000FF"/>
                </a:solidFill>
                <a:latin typeface="Times New Roman" pitchFamily="18" charset="0"/>
              </a:rPr>
              <a:t>- Đảm</a:t>
            </a:r>
            <a:r>
              <a:rPr lang="en-US" sz="2400" dirty="0" smtClean="0"/>
              <a:t> </a:t>
            </a:r>
            <a:r>
              <a:rPr lang="en-US" sz="2400" dirty="0">
                <a:solidFill>
                  <a:srgbClr val="0000FF"/>
                </a:solidFill>
                <a:latin typeface="Times New Roman" pitchFamily="18" charset="0"/>
              </a:rPr>
              <a:t>bảo</a:t>
            </a:r>
            <a:r>
              <a:rPr lang="en-US" sz="2400" dirty="0"/>
              <a:t> </a:t>
            </a:r>
            <a:r>
              <a:rPr lang="en-US" sz="2400" dirty="0">
                <a:solidFill>
                  <a:srgbClr val="0000FF"/>
                </a:solidFill>
                <a:latin typeface="Times New Roman" pitchFamily="18" charset="0"/>
              </a:rPr>
              <a:t>tất </a:t>
            </a:r>
            <a:r>
              <a:rPr lang="en-US" sz="2400" dirty="0" smtClean="0">
                <a:solidFill>
                  <a:srgbClr val="0000FF"/>
                </a:solidFill>
                <a:latin typeface="Times New Roman" pitchFamily="18" charset="0"/>
              </a:rPr>
              <a:t>cả </a:t>
            </a:r>
            <a:r>
              <a:rPr lang="en-US" sz="2400" dirty="0">
                <a:solidFill>
                  <a:srgbClr val="0000FF"/>
                </a:solidFill>
                <a:latin typeface="Times New Roman" pitchFamily="18" charset="0"/>
              </a:rPr>
              <a:t>HS tham gia </a:t>
            </a:r>
            <a:r>
              <a:rPr lang="en-US" sz="2400" dirty="0" smtClean="0">
                <a:solidFill>
                  <a:srgbClr val="0000FF"/>
                </a:solidFill>
                <a:latin typeface="Times New Roman" pitchFamily="18" charset="0"/>
              </a:rPr>
              <a:t>quá </a:t>
            </a:r>
            <a:r>
              <a:rPr lang="en-US" sz="2400" dirty="0">
                <a:solidFill>
                  <a:srgbClr val="0000FF"/>
                </a:solidFill>
                <a:latin typeface="Times New Roman" pitchFamily="18" charset="0"/>
              </a:rPr>
              <a:t>trình học tập, đồng thời nâng cao chất lượng học tập của từng </a:t>
            </a:r>
            <a:r>
              <a:rPr lang="en-US" sz="2400" dirty="0" smtClean="0">
                <a:solidFill>
                  <a:srgbClr val="0000FF"/>
                </a:solidFill>
                <a:latin typeface="Times New Roman" pitchFamily="18" charset="0"/>
              </a:rPr>
              <a:t>học sinh</a:t>
            </a:r>
            <a:endParaRPr lang="en-AU" sz="2400" dirty="0">
              <a:solidFill>
                <a:srgbClr val="0000FF"/>
              </a:solidFill>
              <a:latin typeface="Times New Roman" pitchFamily="18" charset="0"/>
            </a:endParaRPr>
          </a:p>
        </p:txBody>
      </p:sp>
    </p:spTree>
    <p:extLst>
      <p:ext uri="{BB962C8B-B14F-4D97-AF65-F5344CB8AC3E}">
        <p14:creationId xmlns:p14="http://schemas.microsoft.com/office/powerpoint/2010/main" val="2761874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000" i="0" dirty="0" smtClean="0">
                <a:solidFill>
                  <a:srgbClr val="0000CC"/>
                </a:solidFill>
              </a:rPr>
              <a:t>SO SÁNH SỰ KHÁC NHAU</a:t>
            </a:r>
            <a:endParaRPr lang="en-US" sz="3000" i="0" dirty="0">
              <a:solidFill>
                <a:srgbClr val="0000CC"/>
              </a:solidFill>
            </a:endParaRPr>
          </a:p>
        </p:txBody>
      </p:sp>
      <p:sp>
        <p:nvSpPr>
          <p:cNvPr id="9219" name="AutoShape 3"/>
          <p:cNvSpPr>
            <a:spLocks noChangeArrowheads="1"/>
          </p:cNvSpPr>
          <p:nvPr/>
        </p:nvSpPr>
        <p:spPr bwMode="gray">
          <a:xfrm>
            <a:off x="5418138" y="2957513"/>
            <a:ext cx="2849562" cy="2752725"/>
          </a:xfrm>
          <a:prstGeom prst="roundRect">
            <a:avLst>
              <a:gd name="adj" fmla="val 8014"/>
            </a:avLst>
          </a:prstGeom>
          <a:solidFill>
            <a:srgbClr val="F8F8F8"/>
          </a:solidFill>
          <a:ln w="9525">
            <a:solidFill>
              <a:schemeClr val="accent1"/>
            </a:solidFill>
            <a:round/>
            <a:headEnd/>
            <a:tailEnd/>
          </a:ln>
          <a:effectLst/>
        </p:spPr>
        <p:txBody>
          <a:bodyPr wrap="none" anchor="ctr"/>
          <a:lstStyle/>
          <a:p>
            <a:endParaRPr lang="en-US"/>
          </a:p>
        </p:txBody>
      </p:sp>
      <p:sp>
        <p:nvSpPr>
          <p:cNvPr id="9220" name="AutoShape 4"/>
          <p:cNvSpPr>
            <a:spLocks noChangeArrowheads="1"/>
          </p:cNvSpPr>
          <p:nvPr/>
        </p:nvSpPr>
        <p:spPr bwMode="gray">
          <a:xfrm>
            <a:off x="4778330" y="1872343"/>
            <a:ext cx="3944756" cy="4508985"/>
          </a:xfrm>
          <a:prstGeom prst="roundRect">
            <a:avLst>
              <a:gd name="adj" fmla="val 7912"/>
            </a:avLst>
          </a:prstGeom>
          <a:gradFill rotWithShape="1">
            <a:gsLst>
              <a:gs pos="0">
                <a:schemeClr val="bg1"/>
              </a:gs>
              <a:gs pos="100000">
                <a:schemeClr val="accent1">
                  <a:alpha val="50000"/>
                </a:schemeClr>
              </a:gs>
            </a:gsLst>
            <a:lin ang="5400000" scaled="1"/>
          </a:gradFill>
          <a:ln w="9525">
            <a:noFill/>
            <a:round/>
            <a:headEnd/>
            <a:tailEnd/>
          </a:ln>
          <a:effectLst/>
        </p:spPr>
        <p:txBody>
          <a:bodyPr wrap="none" anchor="ctr"/>
          <a:lstStyle/>
          <a:p>
            <a:endParaRPr lang="en-US"/>
          </a:p>
        </p:txBody>
      </p:sp>
      <p:grpSp>
        <p:nvGrpSpPr>
          <p:cNvPr id="9221" name="Group 5"/>
          <p:cNvGrpSpPr>
            <a:grpSpLocks/>
          </p:cNvGrpSpPr>
          <p:nvPr/>
        </p:nvGrpSpPr>
        <p:grpSpPr bwMode="auto">
          <a:xfrm>
            <a:off x="467544" y="1196752"/>
            <a:ext cx="3770768" cy="466725"/>
            <a:chOff x="752" y="1413"/>
            <a:chExt cx="1377" cy="294"/>
          </a:xfrm>
        </p:grpSpPr>
        <p:sp>
          <p:nvSpPr>
            <p:cNvPr id="9222" name="AutoShape 6"/>
            <p:cNvSpPr>
              <a:spLocks noChangeArrowheads="1"/>
            </p:cNvSpPr>
            <p:nvPr/>
          </p:nvSpPr>
          <p:spPr bwMode="gray">
            <a:xfrm>
              <a:off x="752" y="1413"/>
              <a:ext cx="1377"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n-US"/>
            </a:p>
          </p:txBody>
        </p:sp>
        <p:sp>
          <p:nvSpPr>
            <p:cNvPr id="9223"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4"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grpSp>
        <p:nvGrpSpPr>
          <p:cNvPr id="9225" name="Group 9"/>
          <p:cNvGrpSpPr>
            <a:grpSpLocks/>
          </p:cNvGrpSpPr>
          <p:nvPr/>
        </p:nvGrpSpPr>
        <p:grpSpPr bwMode="auto">
          <a:xfrm>
            <a:off x="4644008" y="1182238"/>
            <a:ext cx="4079078" cy="466725"/>
            <a:chOff x="3623" y="1413"/>
            <a:chExt cx="1321" cy="294"/>
          </a:xfrm>
        </p:grpSpPr>
        <p:sp>
          <p:nvSpPr>
            <p:cNvPr id="9226"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9227"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9229" name="AutoShape 13"/>
          <p:cNvSpPr>
            <a:spLocks noChangeArrowheads="1"/>
          </p:cNvSpPr>
          <p:nvPr/>
        </p:nvSpPr>
        <p:spPr bwMode="gray">
          <a:xfrm>
            <a:off x="522514" y="1868091"/>
            <a:ext cx="3715797" cy="4513237"/>
          </a:xfrm>
          <a:prstGeom prst="roundRect">
            <a:avLst>
              <a:gd name="adj" fmla="val 8014"/>
            </a:avLst>
          </a:prstGeom>
          <a:solidFill>
            <a:srgbClr val="F8F8F8"/>
          </a:solidFill>
          <a:ln w="9525">
            <a:solidFill>
              <a:schemeClr val="accent2"/>
            </a:solidFill>
            <a:round/>
            <a:headEnd/>
            <a:tailEnd/>
          </a:ln>
          <a:effectLst/>
        </p:spPr>
        <p:txBody>
          <a:bodyPr wrap="none" anchor="ctr"/>
          <a:lstStyle/>
          <a:p>
            <a:endParaRPr lang="en-US"/>
          </a:p>
        </p:txBody>
      </p:sp>
      <p:sp>
        <p:nvSpPr>
          <p:cNvPr id="9230" name="Text Box 18"/>
          <p:cNvSpPr txBox="1">
            <a:spLocks noChangeArrowheads="1"/>
          </p:cNvSpPr>
          <p:nvPr/>
        </p:nvSpPr>
        <p:spPr bwMode="white">
          <a:xfrm>
            <a:off x="855216" y="1268760"/>
            <a:ext cx="3140720"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sz="2000" b="1" dirty="0" smtClean="0">
                <a:solidFill>
                  <a:srgbClr val="F8F8F8"/>
                </a:solidFill>
                <a:cs typeface="Arial" charset="0"/>
              </a:rPr>
              <a:t>SHCM  TRUYỀN THỐNG</a:t>
            </a:r>
            <a:endParaRPr lang="en-US" sz="2000" b="1" dirty="0">
              <a:solidFill>
                <a:srgbClr val="F8F8F8"/>
              </a:solidFill>
              <a:cs typeface="Arial" charset="0"/>
            </a:endParaRPr>
          </a:p>
        </p:txBody>
      </p:sp>
      <p:sp>
        <p:nvSpPr>
          <p:cNvPr id="9231" name="Text Box 18"/>
          <p:cNvSpPr txBox="1">
            <a:spLocks noChangeArrowheads="1"/>
          </p:cNvSpPr>
          <p:nvPr/>
        </p:nvSpPr>
        <p:spPr bwMode="white">
          <a:xfrm>
            <a:off x="5210629" y="1268760"/>
            <a:ext cx="3323048"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en-US" sz="2000" b="1" dirty="0">
                <a:solidFill>
                  <a:srgbClr val="F8F8F8"/>
                </a:solidFill>
                <a:cs typeface="Arial" charset="0"/>
              </a:rPr>
              <a:t>NGHIÊN CỨU BÀI HỌC</a:t>
            </a:r>
          </a:p>
        </p:txBody>
      </p:sp>
      <p:sp>
        <p:nvSpPr>
          <p:cNvPr id="9243" name="Text Box 27"/>
          <p:cNvSpPr txBox="1">
            <a:spLocks noChangeArrowheads="1"/>
          </p:cNvSpPr>
          <p:nvPr/>
        </p:nvSpPr>
        <p:spPr bwMode="gray">
          <a:xfrm>
            <a:off x="698065" y="1916832"/>
            <a:ext cx="3398345" cy="1569660"/>
          </a:xfrm>
          <a:prstGeom prst="rect">
            <a:avLst/>
          </a:prstGeom>
          <a:noFill/>
          <a:ln w="9525" algn="ctr">
            <a:noFill/>
            <a:miter lim="800000"/>
            <a:headEnd/>
            <a:tailEnd/>
          </a:ln>
          <a:effec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cs typeface="Times New Roman" panose="02020603050405020304" pitchFamily="18" charset="0"/>
              </a:rPr>
              <a:t>- </a:t>
            </a:r>
            <a:r>
              <a:rPr lang="en-US" sz="2400" dirty="0" smtClean="0">
                <a:solidFill>
                  <a:srgbClr val="660066"/>
                </a:solidFill>
                <a:latin typeface="Times New Roman" panose="02020603050405020304" pitchFamily="18" charset="0"/>
                <a:cs typeface="Times New Roman" panose="02020603050405020304" pitchFamily="18" charset="0"/>
              </a:rPr>
              <a:t>GV cố </a:t>
            </a:r>
            <a:r>
              <a:rPr lang="en-US" sz="2400" dirty="0">
                <a:solidFill>
                  <a:srgbClr val="660066"/>
                </a:solidFill>
                <a:latin typeface="Times New Roman" panose="02020603050405020304" pitchFamily="18" charset="0"/>
                <a:cs typeface="Times New Roman" panose="02020603050405020304" pitchFamily="18" charset="0"/>
              </a:rPr>
              <a:t>gắng làm “tròn vai”, tuân thủ thời gian, chủ yếu tập trung vào các HS khá </a:t>
            </a:r>
            <a:r>
              <a:rPr lang="en-US" sz="2400" dirty="0" smtClean="0">
                <a:solidFill>
                  <a:srgbClr val="660066"/>
                </a:solidFill>
                <a:latin typeface="Times New Roman" panose="02020603050405020304" pitchFamily="18" charset="0"/>
                <a:cs typeface="Times New Roman" panose="02020603050405020304" pitchFamily="18" charset="0"/>
              </a:rPr>
              <a:t>giỏi</a:t>
            </a:r>
            <a:endParaRPr lang="en-US" sz="2400" dirty="0">
              <a:solidFill>
                <a:srgbClr val="660066"/>
              </a:solidFill>
              <a:latin typeface="Times New Roman" panose="02020603050405020304" pitchFamily="18" charset="0"/>
              <a:cs typeface="Times New Roman" panose="02020603050405020304" pitchFamily="18" charset="0"/>
            </a:endParaRPr>
          </a:p>
        </p:txBody>
      </p:sp>
      <p:sp>
        <p:nvSpPr>
          <p:cNvPr id="38" name="Rectangle 31"/>
          <p:cNvSpPr>
            <a:spLocks noChangeArrowheads="1"/>
          </p:cNvSpPr>
          <p:nvPr/>
        </p:nvSpPr>
        <p:spPr bwMode="gray">
          <a:xfrm>
            <a:off x="5033094" y="1844824"/>
            <a:ext cx="3427338" cy="2308324"/>
          </a:xfrm>
          <a:prstGeom prst="rect">
            <a:avLst/>
          </a:prstGeom>
          <a:noFill/>
          <a:ln w="9525" algn="ctr">
            <a:noFill/>
            <a:miter lim="800000"/>
            <a:headEnd/>
            <a:tailEnd/>
          </a:ln>
          <a:effectLst/>
        </p:spPr>
        <p:txBody>
          <a:bodyPr wrap="square">
            <a:spAutoFit/>
          </a:bodyPr>
          <a:lstStyle/>
          <a:p>
            <a:r>
              <a:rPr lang="en-US" altLang="en-US" sz="2400" dirty="0" smtClean="0">
                <a:solidFill>
                  <a:srgbClr val="0000FF"/>
                </a:solidFill>
                <a:latin typeface="Times New Roman" pitchFamily="18" charset="0"/>
              </a:rPr>
              <a:t>- GV t</a:t>
            </a:r>
            <a:r>
              <a:rPr lang="en-US" sz="2400" dirty="0" smtClean="0">
                <a:solidFill>
                  <a:srgbClr val="0000FF"/>
                </a:solidFill>
                <a:latin typeface="Times New Roman" pitchFamily="18" charset="0"/>
              </a:rPr>
              <a:t>hay </a:t>
            </a:r>
            <a:r>
              <a:rPr lang="en-US" sz="2400" dirty="0">
                <a:solidFill>
                  <a:srgbClr val="0000FF"/>
                </a:solidFill>
                <a:latin typeface="Times New Roman" pitchFamily="18" charset="0"/>
              </a:rPr>
              <a:t>mặt nhóm thể hiện các ý tưởng đã thiết kế trong bài </a:t>
            </a:r>
            <a:r>
              <a:rPr lang="en-US" sz="2400" dirty="0" smtClean="0">
                <a:solidFill>
                  <a:srgbClr val="0000FF"/>
                </a:solidFill>
                <a:latin typeface="Times New Roman" pitchFamily="18" charset="0"/>
              </a:rPr>
              <a:t>học.</a:t>
            </a:r>
            <a:r>
              <a:rPr lang="en-AU" sz="2400" dirty="0">
                <a:solidFill>
                  <a:srgbClr val="0000FF"/>
                </a:solidFill>
                <a:latin typeface="Times New Roman" pitchFamily="18" charset="0"/>
              </a:rPr>
              <a:t> </a:t>
            </a:r>
            <a:r>
              <a:rPr lang="en-US" sz="2400" dirty="0" smtClean="0">
                <a:solidFill>
                  <a:srgbClr val="0000FF"/>
                </a:solidFill>
                <a:latin typeface="Times New Roman" pitchFamily="18" charset="0"/>
              </a:rPr>
              <a:t>HS </a:t>
            </a:r>
            <a:r>
              <a:rPr lang="en-US" sz="2400" dirty="0">
                <a:solidFill>
                  <a:srgbClr val="0000FF"/>
                </a:solidFill>
                <a:latin typeface="Times New Roman" pitchFamily="18" charset="0"/>
              </a:rPr>
              <a:t>gặp khó khăn trong học tập được GV hướng dẫn, giúp đỡ kịp thời</a:t>
            </a:r>
            <a:r>
              <a:rPr lang="en-US" sz="2400" dirty="0" smtClean="0">
                <a:solidFill>
                  <a:srgbClr val="0000FF"/>
                </a:solidFill>
                <a:latin typeface="Times New Roman" pitchFamily="18" charset="0"/>
              </a:rPr>
              <a:t>.</a:t>
            </a:r>
            <a:endParaRPr lang="en-AU" sz="2400" dirty="0">
              <a:solidFill>
                <a:srgbClr val="0000FF"/>
              </a:solidFill>
              <a:latin typeface="Times New Roman" pitchFamily="18" charset="0"/>
            </a:endParaRPr>
          </a:p>
        </p:txBody>
      </p:sp>
      <p:grpSp>
        <p:nvGrpSpPr>
          <p:cNvPr id="40" name="Group 6"/>
          <p:cNvGrpSpPr>
            <a:grpSpLocks/>
          </p:cNvGrpSpPr>
          <p:nvPr/>
        </p:nvGrpSpPr>
        <p:grpSpPr bwMode="auto">
          <a:xfrm>
            <a:off x="3707904" y="2996951"/>
            <a:ext cx="1276534" cy="1336923"/>
            <a:chOff x="4320" y="1152"/>
            <a:chExt cx="414" cy="402"/>
          </a:xfrm>
        </p:grpSpPr>
        <p:sp>
          <p:nvSpPr>
            <p:cNvPr id="41"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66FF33"/>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2"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solidFill>
                <a:srgbClr val="66FF33"/>
              </a:solidFill>
              <a:prstDash val="solid"/>
              <a:round/>
              <a:headEnd/>
              <a:tailEnd/>
            </a:ln>
          </p:spPr>
          <p:txBody>
            <a:bodyPr/>
            <a:lstStyle/>
            <a:p>
              <a:endParaRPr lang="en-US"/>
            </a:p>
          </p:txBody>
        </p:sp>
      </p:grpSp>
      <p:sp>
        <p:nvSpPr>
          <p:cNvPr id="43" name="Rectangle 31"/>
          <p:cNvSpPr>
            <a:spLocks noChangeArrowheads="1"/>
          </p:cNvSpPr>
          <p:nvPr/>
        </p:nvSpPr>
        <p:spPr bwMode="gray">
          <a:xfrm>
            <a:off x="3779912" y="3061409"/>
            <a:ext cx="1106472" cy="1323439"/>
          </a:xfrm>
          <a:prstGeom prst="rect">
            <a:avLst/>
          </a:prstGeom>
          <a:noFill/>
          <a:ln w="9525" algn="ctr">
            <a:noFill/>
            <a:miter lim="800000"/>
            <a:headEnd/>
            <a:tailEnd/>
          </a:ln>
          <a:effectLst/>
        </p:spPr>
        <p:txBody>
          <a:bodyPr wrap="square">
            <a:spAutoFit/>
          </a:bodyPr>
          <a:lstStyle/>
          <a:p>
            <a:pPr algn="ctr"/>
            <a:r>
              <a:rPr lang="en-US" sz="2000" b="1" dirty="0" smtClean="0">
                <a:solidFill>
                  <a:schemeClr val="bg1"/>
                </a:solidFill>
                <a:cs typeface="Arial" charset="0"/>
              </a:rPr>
              <a:t>3.</a:t>
            </a:r>
          </a:p>
          <a:p>
            <a:pPr algn="ctr"/>
            <a:r>
              <a:rPr lang="en-US" sz="2000" b="1" dirty="0" smtClean="0">
                <a:solidFill>
                  <a:schemeClr val="bg1"/>
                </a:solidFill>
                <a:cs typeface="Arial" charset="0"/>
              </a:rPr>
              <a:t>DẠY MINH HỌA</a:t>
            </a:r>
            <a:endParaRPr lang="en-US" sz="2000" b="1" dirty="0">
              <a:solidFill>
                <a:schemeClr val="bg1"/>
              </a:solidFill>
              <a:cs typeface="Arial" charset="0"/>
            </a:endParaRPr>
          </a:p>
        </p:txBody>
      </p:sp>
      <p:sp>
        <p:nvSpPr>
          <p:cNvPr id="44" name="Text Box 27"/>
          <p:cNvSpPr txBox="1">
            <a:spLocks noChangeArrowheads="1"/>
          </p:cNvSpPr>
          <p:nvPr/>
        </p:nvSpPr>
        <p:spPr bwMode="gray">
          <a:xfrm>
            <a:off x="683568" y="3596823"/>
            <a:ext cx="3398345" cy="1200329"/>
          </a:xfrm>
          <a:prstGeom prst="rect">
            <a:avLst/>
          </a:prstGeom>
          <a:noFill/>
          <a:ln w="9525" algn="ctr">
            <a:noFill/>
            <a:miter lim="800000"/>
            <a:headEnd/>
            <a:tailEnd/>
          </a:ln>
          <a:effectLst/>
        </p:spPr>
        <p:txBody>
          <a:bodyPr wrap="square">
            <a:spAutoFit/>
          </a:bodyPr>
          <a:lstStyle/>
          <a:p>
            <a:pPr>
              <a:spcBef>
                <a:spcPct val="50000"/>
              </a:spcBef>
            </a:pPr>
            <a:r>
              <a:rPr lang="en-US" sz="2400" b="1" dirty="0" smtClean="0">
                <a:solidFill>
                  <a:srgbClr val="660066"/>
                </a:solidFill>
                <a:latin typeface="Times New Roman" panose="02020603050405020304" pitchFamily="18" charset="0"/>
                <a:cs typeface="Times New Roman" panose="02020603050405020304" pitchFamily="18" charset="0"/>
              </a:rPr>
              <a:t>- </a:t>
            </a:r>
            <a:r>
              <a:rPr lang="en-US" sz="2400" dirty="0">
                <a:solidFill>
                  <a:srgbClr val="660066"/>
                </a:solidFill>
                <a:latin typeface="Times New Roman" panose="02020603050405020304" pitchFamily="18" charset="0"/>
                <a:cs typeface="Times New Roman" panose="02020603050405020304" pitchFamily="18" charset="0"/>
              </a:rPr>
              <a:t>Đa số các tiết dạy minh họa thường mang tính “biểu diễn - trình diễn”.</a:t>
            </a:r>
            <a:endParaRPr lang="en-AU" sz="2400" dirty="0">
              <a:solidFill>
                <a:srgbClr val="660066"/>
              </a:solidFill>
              <a:latin typeface="Times New Roman" panose="02020603050405020304" pitchFamily="18" charset="0"/>
              <a:cs typeface="Times New Roman" panose="02020603050405020304" pitchFamily="18" charset="0"/>
            </a:endParaRPr>
          </a:p>
        </p:txBody>
      </p:sp>
      <p:sp>
        <p:nvSpPr>
          <p:cNvPr id="45" name="Text Box 27"/>
          <p:cNvSpPr txBox="1">
            <a:spLocks noChangeArrowheads="1"/>
          </p:cNvSpPr>
          <p:nvPr/>
        </p:nvSpPr>
        <p:spPr bwMode="gray">
          <a:xfrm>
            <a:off x="683568" y="4869160"/>
            <a:ext cx="3398345" cy="1569660"/>
          </a:xfrm>
          <a:prstGeom prst="rect">
            <a:avLst/>
          </a:prstGeom>
          <a:noFill/>
          <a:ln w="9525" algn="ctr">
            <a:noFill/>
            <a:miter lim="800000"/>
            <a:headEnd/>
            <a:tailEnd/>
          </a:ln>
          <a:effectLst/>
        </p:spPr>
        <p:txBody>
          <a:bodyPr wrap="square">
            <a:spAutoFit/>
          </a:bodyPr>
          <a:lstStyle/>
          <a:p>
            <a:pPr>
              <a:spcBef>
                <a:spcPct val="50000"/>
              </a:spcBef>
            </a:pPr>
            <a:r>
              <a:rPr lang="en-US" sz="2400" dirty="0" smtClean="0">
                <a:solidFill>
                  <a:srgbClr val="660066"/>
                </a:solidFill>
                <a:latin typeface="Times New Roman" panose="02020603050405020304" pitchFamily="18" charset="0"/>
                <a:cs typeface="Times New Roman" panose="02020603050405020304" pitchFamily="18" charset="0"/>
              </a:rPr>
              <a:t>- </a:t>
            </a:r>
            <a:r>
              <a:rPr lang="en-US" sz="2400" dirty="0">
                <a:solidFill>
                  <a:srgbClr val="660066"/>
                </a:solidFill>
                <a:latin typeface="Times New Roman" panose="02020603050405020304" pitchFamily="18" charset="0"/>
                <a:cs typeface="Times New Roman" panose="02020603050405020304" pitchFamily="18" charset="0"/>
              </a:rPr>
              <a:t>Để đối phó với việc đánh giá, xếp loại tiết dạy, mốt số GV đã “chuẩn bị trước</a:t>
            </a:r>
            <a:r>
              <a:rPr lang="en-US" sz="2400" dirty="0" smtClean="0">
                <a:solidFill>
                  <a:srgbClr val="660066"/>
                </a:solidFill>
                <a:latin typeface="Times New Roman" panose="02020603050405020304" pitchFamily="18" charset="0"/>
                <a:cs typeface="Times New Roman" panose="02020603050405020304" pitchFamily="18" charset="0"/>
              </a:rPr>
              <a:t>”).</a:t>
            </a:r>
            <a:endParaRPr lang="en-AU" sz="2400" dirty="0">
              <a:solidFill>
                <a:srgbClr val="660066"/>
              </a:solidFill>
              <a:latin typeface="Times New Roman" panose="02020603050405020304" pitchFamily="18" charset="0"/>
              <a:cs typeface="Times New Roman" panose="02020603050405020304" pitchFamily="18" charset="0"/>
            </a:endParaRPr>
          </a:p>
        </p:txBody>
      </p:sp>
      <p:sp>
        <p:nvSpPr>
          <p:cNvPr id="47" name="Rectangle 31"/>
          <p:cNvSpPr>
            <a:spLocks noChangeArrowheads="1"/>
          </p:cNvSpPr>
          <p:nvPr/>
        </p:nvSpPr>
        <p:spPr bwMode="gray">
          <a:xfrm>
            <a:off x="5033076" y="4149080"/>
            <a:ext cx="3427357" cy="2308324"/>
          </a:xfrm>
          <a:prstGeom prst="rect">
            <a:avLst/>
          </a:prstGeom>
          <a:noFill/>
          <a:ln w="9525" algn="ctr">
            <a:noFill/>
            <a:miter lim="800000"/>
            <a:headEnd/>
            <a:tailEnd/>
          </a:ln>
          <a:effectLst/>
        </p:spPr>
        <p:txBody>
          <a:bodyPr wrap="square">
            <a:spAutoFit/>
          </a:bodyPr>
          <a:lstStyle/>
          <a:p>
            <a:r>
              <a:rPr lang="en-US" sz="2400" dirty="0" smtClean="0">
                <a:solidFill>
                  <a:srgbClr val="0000FF"/>
                </a:solidFill>
                <a:latin typeface="Times New Roman" pitchFamily="18" charset="0"/>
              </a:rPr>
              <a:t>- Không </a:t>
            </a:r>
            <a:r>
              <a:rPr lang="en-US" sz="2400" dirty="0">
                <a:solidFill>
                  <a:srgbClr val="0000FF"/>
                </a:solidFill>
                <a:latin typeface="Times New Roman" pitchFamily="18" charset="0"/>
              </a:rPr>
              <a:t>được “dạy trước” vì mục đích của </a:t>
            </a:r>
            <a:r>
              <a:rPr lang="en-US" sz="2400" dirty="0" smtClean="0">
                <a:solidFill>
                  <a:srgbClr val="0000FF"/>
                </a:solidFill>
                <a:latin typeface="Times New Roman" pitchFamily="18" charset="0"/>
              </a:rPr>
              <a:t>SHCM </a:t>
            </a:r>
            <a:r>
              <a:rPr lang="en-US" sz="2400" dirty="0">
                <a:solidFill>
                  <a:srgbClr val="0000FF"/>
                </a:solidFill>
                <a:latin typeface="Times New Roman" pitchFamily="18" charset="0"/>
              </a:rPr>
              <a:t>không phải dể đánh </a:t>
            </a:r>
            <a:r>
              <a:rPr lang="en-US" sz="2400" dirty="0" smtClean="0">
                <a:solidFill>
                  <a:srgbClr val="0000FF"/>
                </a:solidFill>
                <a:latin typeface="Times New Roman" pitchFamily="18" charset="0"/>
              </a:rPr>
              <a:t>giá </a:t>
            </a:r>
            <a:r>
              <a:rPr lang="en-US" sz="2400" dirty="0">
                <a:solidFill>
                  <a:srgbClr val="0000FF"/>
                </a:solidFill>
                <a:latin typeface="Times New Roman" pitchFamily="18" charset="0"/>
              </a:rPr>
              <a:t>tiết dạy mà chủ yếu là cùng nhau trải nghiệm và học tập từ thực tế.</a:t>
            </a:r>
            <a:endParaRPr lang="en-AU" sz="2400" dirty="0">
              <a:solidFill>
                <a:srgbClr val="0000FF"/>
              </a:solidFill>
              <a:latin typeface="Times New Roman" pitchFamily="18" charset="0"/>
            </a:endParaRPr>
          </a:p>
        </p:txBody>
      </p:sp>
    </p:spTree>
    <p:extLst>
      <p:ext uri="{BB962C8B-B14F-4D97-AF65-F5344CB8AC3E}">
        <p14:creationId xmlns:p14="http://schemas.microsoft.com/office/powerpoint/2010/main" val="276523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000" i="0" dirty="0" smtClean="0">
                <a:solidFill>
                  <a:srgbClr val="0000CC"/>
                </a:solidFill>
              </a:rPr>
              <a:t>SO SÁNH SỰ KHÁC NHAU</a:t>
            </a:r>
            <a:endParaRPr lang="en-US" sz="3000" i="0" dirty="0">
              <a:solidFill>
                <a:srgbClr val="0000CC"/>
              </a:solidFill>
            </a:endParaRPr>
          </a:p>
        </p:txBody>
      </p:sp>
      <p:sp>
        <p:nvSpPr>
          <p:cNvPr id="9219" name="AutoShape 3"/>
          <p:cNvSpPr>
            <a:spLocks noChangeArrowheads="1"/>
          </p:cNvSpPr>
          <p:nvPr/>
        </p:nvSpPr>
        <p:spPr bwMode="gray">
          <a:xfrm>
            <a:off x="5418138" y="2957513"/>
            <a:ext cx="2849562" cy="2752725"/>
          </a:xfrm>
          <a:prstGeom prst="roundRect">
            <a:avLst>
              <a:gd name="adj" fmla="val 8014"/>
            </a:avLst>
          </a:prstGeom>
          <a:solidFill>
            <a:srgbClr val="F8F8F8"/>
          </a:solidFill>
          <a:ln w="9525">
            <a:solidFill>
              <a:schemeClr val="accent1"/>
            </a:solidFill>
            <a:round/>
            <a:headEnd/>
            <a:tailEnd/>
          </a:ln>
          <a:effectLst/>
        </p:spPr>
        <p:txBody>
          <a:bodyPr wrap="none" anchor="ctr"/>
          <a:lstStyle/>
          <a:p>
            <a:endParaRPr lang="en-US"/>
          </a:p>
        </p:txBody>
      </p:sp>
      <p:sp>
        <p:nvSpPr>
          <p:cNvPr id="9220" name="AutoShape 4"/>
          <p:cNvSpPr>
            <a:spLocks noChangeArrowheads="1"/>
          </p:cNvSpPr>
          <p:nvPr/>
        </p:nvSpPr>
        <p:spPr bwMode="gray">
          <a:xfrm>
            <a:off x="4778330" y="1872343"/>
            <a:ext cx="3944756" cy="4508985"/>
          </a:xfrm>
          <a:prstGeom prst="roundRect">
            <a:avLst>
              <a:gd name="adj" fmla="val 7912"/>
            </a:avLst>
          </a:prstGeom>
          <a:gradFill rotWithShape="1">
            <a:gsLst>
              <a:gs pos="0">
                <a:schemeClr val="bg1"/>
              </a:gs>
              <a:gs pos="100000">
                <a:schemeClr val="accent1">
                  <a:alpha val="50000"/>
                </a:schemeClr>
              </a:gs>
            </a:gsLst>
            <a:lin ang="5400000" scaled="1"/>
          </a:gradFill>
          <a:ln w="9525">
            <a:noFill/>
            <a:round/>
            <a:headEnd/>
            <a:tailEnd/>
          </a:ln>
          <a:effectLst/>
        </p:spPr>
        <p:txBody>
          <a:bodyPr wrap="none" anchor="ctr"/>
          <a:lstStyle/>
          <a:p>
            <a:endParaRPr lang="en-US"/>
          </a:p>
        </p:txBody>
      </p:sp>
      <p:grpSp>
        <p:nvGrpSpPr>
          <p:cNvPr id="2" name="Group 5"/>
          <p:cNvGrpSpPr>
            <a:grpSpLocks/>
          </p:cNvGrpSpPr>
          <p:nvPr/>
        </p:nvGrpSpPr>
        <p:grpSpPr bwMode="auto">
          <a:xfrm>
            <a:off x="467544" y="1196752"/>
            <a:ext cx="3770768" cy="466725"/>
            <a:chOff x="752" y="1413"/>
            <a:chExt cx="1377" cy="294"/>
          </a:xfrm>
        </p:grpSpPr>
        <p:sp>
          <p:nvSpPr>
            <p:cNvPr id="9222" name="AutoShape 6"/>
            <p:cNvSpPr>
              <a:spLocks noChangeArrowheads="1"/>
            </p:cNvSpPr>
            <p:nvPr/>
          </p:nvSpPr>
          <p:spPr bwMode="gray">
            <a:xfrm>
              <a:off x="752" y="1413"/>
              <a:ext cx="1377"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n-US"/>
            </a:p>
          </p:txBody>
        </p:sp>
        <p:sp>
          <p:nvSpPr>
            <p:cNvPr id="9223"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4"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grpSp>
        <p:nvGrpSpPr>
          <p:cNvPr id="3" name="Group 9"/>
          <p:cNvGrpSpPr>
            <a:grpSpLocks/>
          </p:cNvGrpSpPr>
          <p:nvPr/>
        </p:nvGrpSpPr>
        <p:grpSpPr bwMode="auto">
          <a:xfrm>
            <a:off x="4644008" y="1182238"/>
            <a:ext cx="4079078" cy="466725"/>
            <a:chOff x="3623" y="1413"/>
            <a:chExt cx="1321" cy="294"/>
          </a:xfrm>
        </p:grpSpPr>
        <p:sp>
          <p:nvSpPr>
            <p:cNvPr id="9226"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9227"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9229" name="AutoShape 13"/>
          <p:cNvSpPr>
            <a:spLocks noChangeArrowheads="1"/>
          </p:cNvSpPr>
          <p:nvPr/>
        </p:nvSpPr>
        <p:spPr bwMode="gray">
          <a:xfrm>
            <a:off x="522514" y="1868091"/>
            <a:ext cx="3715797" cy="4513237"/>
          </a:xfrm>
          <a:prstGeom prst="roundRect">
            <a:avLst>
              <a:gd name="adj" fmla="val 8014"/>
            </a:avLst>
          </a:prstGeom>
          <a:solidFill>
            <a:srgbClr val="F8F8F8"/>
          </a:solidFill>
          <a:ln w="9525">
            <a:solidFill>
              <a:schemeClr val="accent2"/>
            </a:solidFill>
            <a:round/>
            <a:headEnd/>
            <a:tailEnd/>
          </a:ln>
          <a:effectLst/>
        </p:spPr>
        <p:txBody>
          <a:bodyPr wrap="none" anchor="ctr"/>
          <a:lstStyle/>
          <a:p>
            <a:endParaRPr lang="en-US"/>
          </a:p>
        </p:txBody>
      </p:sp>
      <p:sp>
        <p:nvSpPr>
          <p:cNvPr id="9230" name="Text Box 18"/>
          <p:cNvSpPr txBox="1">
            <a:spLocks noChangeArrowheads="1"/>
          </p:cNvSpPr>
          <p:nvPr/>
        </p:nvSpPr>
        <p:spPr bwMode="white">
          <a:xfrm>
            <a:off x="855216" y="1268760"/>
            <a:ext cx="3140720"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sz="2000" b="1" dirty="0" smtClean="0">
                <a:solidFill>
                  <a:srgbClr val="F8F8F8"/>
                </a:solidFill>
                <a:cs typeface="Arial" charset="0"/>
              </a:rPr>
              <a:t>SHCM  TRUYỀN THỐNG</a:t>
            </a:r>
            <a:endParaRPr lang="en-US" sz="2000" b="1" dirty="0">
              <a:solidFill>
                <a:srgbClr val="F8F8F8"/>
              </a:solidFill>
              <a:cs typeface="Arial" charset="0"/>
            </a:endParaRPr>
          </a:p>
        </p:txBody>
      </p:sp>
      <p:sp>
        <p:nvSpPr>
          <p:cNvPr id="9231" name="Text Box 18"/>
          <p:cNvSpPr txBox="1">
            <a:spLocks noChangeArrowheads="1"/>
          </p:cNvSpPr>
          <p:nvPr/>
        </p:nvSpPr>
        <p:spPr bwMode="white">
          <a:xfrm>
            <a:off x="5210629" y="1268760"/>
            <a:ext cx="3323048"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en-US" sz="2000" b="1" dirty="0">
                <a:solidFill>
                  <a:srgbClr val="F8F8F8"/>
                </a:solidFill>
                <a:cs typeface="Arial" charset="0"/>
              </a:rPr>
              <a:t>NGHIÊN CỨU BÀI HỌC</a:t>
            </a:r>
          </a:p>
        </p:txBody>
      </p:sp>
      <p:sp>
        <p:nvSpPr>
          <p:cNvPr id="9243" name="Text Box 27"/>
          <p:cNvSpPr txBox="1">
            <a:spLocks noChangeArrowheads="1"/>
          </p:cNvSpPr>
          <p:nvPr/>
        </p:nvSpPr>
        <p:spPr bwMode="gray">
          <a:xfrm>
            <a:off x="698065" y="1916832"/>
            <a:ext cx="3398345" cy="2308324"/>
          </a:xfrm>
          <a:prstGeom prst="rect">
            <a:avLst/>
          </a:prstGeom>
          <a:noFill/>
          <a:ln w="9525" algn="ctr">
            <a:noFill/>
            <a:miter lim="800000"/>
            <a:headEnd/>
            <a:tailEnd/>
          </a:ln>
          <a:effectLst/>
        </p:spPr>
        <p:txBody>
          <a:bodyPr wrap="square">
            <a:spAutoFit/>
          </a:bodyPr>
          <a:lstStyle/>
          <a:p>
            <a:pPr>
              <a:spcBef>
                <a:spcPct val="50000"/>
              </a:spcBef>
            </a:pPr>
            <a:r>
              <a:rPr lang="en-US" sz="2400" b="1" smtClean="0">
                <a:solidFill>
                  <a:srgbClr val="660066"/>
                </a:solidFill>
                <a:latin typeface="Times New Roman" panose="02020603050405020304" pitchFamily="18" charset="0"/>
                <a:cs typeface="Times New Roman" panose="02020603050405020304" pitchFamily="18" charset="0"/>
              </a:rPr>
              <a:t>- </a:t>
            </a:r>
            <a:r>
              <a:rPr lang="en-US" sz="2400" smtClean="0">
                <a:solidFill>
                  <a:srgbClr val="660066"/>
                </a:solidFill>
                <a:latin typeface="Times New Roman" panose="02020603050405020304" pitchFamily="18" charset="0"/>
                <a:cs typeface="Times New Roman" panose="02020603050405020304" pitchFamily="18" charset="0"/>
              </a:rPr>
              <a:t>Sự phân chia môn học và giảng dạy theo khối đã tạo ra sự ngăn cách giữa các GV, khó có thể cùng hành động hướng đến mục tiêu chung.</a:t>
            </a:r>
            <a:endParaRPr lang="en-US" sz="2400" dirty="0">
              <a:solidFill>
                <a:srgbClr val="660066"/>
              </a:solidFill>
              <a:latin typeface="Times New Roman" panose="02020603050405020304" pitchFamily="18" charset="0"/>
              <a:cs typeface="Times New Roman" panose="02020603050405020304" pitchFamily="18" charset="0"/>
            </a:endParaRPr>
          </a:p>
        </p:txBody>
      </p:sp>
      <p:sp>
        <p:nvSpPr>
          <p:cNvPr id="38" name="Rectangle 31"/>
          <p:cNvSpPr>
            <a:spLocks noChangeArrowheads="1"/>
          </p:cNvSpPr>
          <p:nvPr/>
        </p:nvSpPr>
        <p:spPr bwMode="gray">
          <a:xfrm>
            <a:off x="5033094" y="1844824"/>
            <a:ext cx="3427338" cy="1938992"/>
          </a:xfrm>
          <a:prstGeom prst="rect">
            <a:avLst/>
          </a:prstGeom>
          <a:noFill/>
          <a:ln w="9525" algn="ctr">
            <a:noFill/>
            <a:miter lim="800000"/>
            <a:headEnd/>
            <a:tailEnd/>
          </a:ln>
          <a:effectLst/>
        </p:spPr>
        <p:txBody>
          <a:bodyPr wrap="square">
            <a:spAutoFit/>
          </a:bodyPr>
          <a:lstStyle/>
          <a:p>
            <a:r>
              <a:rPr lang="en-US" altLang="en-US" sz="2400" dirty="0" smtClean="0">
                <a:solidFill>
                  <a:srgbClr val="0000FF"/>
                </a:solidFill>
                <a:latin typeface="Times New Roman" pitchFamily="18" charset="0"/>
              </a:rPr>
              <a:t>- Người dự giờ là GV các khối, các môn học để cùng nhau chia sẻ kinh nghiệm dạy học dựa trên thực tế học tập của HS.</a:t>
            </a:r>
            <a:endParaRPr lang="en-AU" altLang="en-US" sz="2400" dirty="0">
              <a:solidFill>
                <a:srgbClr val="0000FF"/>
              </a:solidFill>
              <a:latin typeface="Times New Roman" pitchFamily="18" charset="0"/>
            </a:endParaRPr>
          </a:p>
        </p:txBody>
      </p:sp>
      <p:grpSp>
        <p:nvGrpSpPr>
          <p:cNvPr id="4" name="Group 6"/>
          <p:cNvGrpSpPr>
            <a:grpSpLocks/>
          </p:cNvGrpSpPr>
          <p:nvPr/>
        </p:nvGrpSpPr>
        <p:grpSpPr bwMode="auto">
          <a:xfrm>
            <a:off x="3707904" y="2996951"/>
            <a:ext cx="1276534" cy="1336923"/>
            <a:chOff x="4320" y="1152"/>
            <a:chExt cx="414" cy="402"/>
          </a:xfrm>
        </p:grpSpPr>
        <p:sp>
          <p:nvSpPr>
            <p:cNvPr id="41"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66FF33"/>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2"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solidFill>
                <a:srgbClr val="66FF33"/>
              </a:solidFill>
              <a:prstDash val="solid"/>
              <a:round/>
              <a:headEnd/>
              <a:tailEnd/>
            </a:ln>
          </p:spPr>
          <p:txBody>
            <a:bodyPr/>
            <a:lstStyle/>
            <a:p>
              <a:endParaRPr lang="en-US"/>
            </a:p>
          </p:txBody>
        </p:sp>
      </p:grpSp>
      <p:sp>
        <p:nvSpPr>
          <p:cNvPr id="43" name="Rectangle 31"/>
          <p:cNvSpPr>
            <a:spLocks noChangeArrowheads="1"/>
          </p:cNvSpPr>
          <p:nvPr/>
        </p:nvSpPr>
        <p:spPr bwMode="gray">
          <a:xfrm>
            <a:off x="3779912" y="3061409"/>
            <a:ext cx="1106472" cy="1015663"/>
          </a:xfrm>
          <a:prstGeom prst="rect">
            <a:avLst/>
          </a:prstGeom>
          <a:noFill/>
          <a:ln w="9525" algn="ctr">
            <a:noFill/>
            <a:miter lim="800000"/>
            <a:headEnd/>
            <a:tailEnd/>
          </a:ln>
          <a:effectLst/>
        </p:spPr>
        <p:txBody>
          <a:bodyPr wrap="square">
            <a:spAutoFit/>
          </a:bodyPr>
          <a:lstStyle/>
          <a:p>
            <a:pPr algn="ctr"/>
            <a:r>
              <a:rPr lang="en-US" sz="2000" b="1" smtClean="0">
                <a:solidFill>
                  <a:schemeClr val="bg1"/>
                </a:solidFill>
                <a:cs typeface="Arial" charset="0"/>
              </a:rPr>
              <a:t>4.</a:t>
            </a:r>
            <a:endParaRPr lang="en-US" sz="2000" b="1" dirty="0" smtClean="0">
              <a:solidFill>
                <a:schemeClr val="bg1"/>
              </a:solidFill>
              <a:cs typeface="Arial" charset="0"/>
            </a:endParaRPr>
          </a:p>
          <a:p>
            <a:pPr algn="ctr"/>
            <a:r>
              <a:rPr lang="en-US" sz="2000" b="1" smtClean="0">
                <a:solidFill>
                  <a:schemeClr val="bg1"/>
                </a:solidFill>
                <a:cs typeface="Arial" charset="0"/>
              </a:rPr>
              <a:t>DỰ GiỜ</a:t>
            </a:r>
            <a:endParaRPr lang="en-US" sz="2000" b="1" dirty="0">
              <a:solidFill>
                <a:schemeClr val="bg1"/>
              </a:solidFill>
              <a:cs typeface="Arial" charset="0"/>
            </a:endParaRPr>
          </a:p>
        </p:txBody>
      </p:sp>
      <p:sp>
        <p:nvSpPr>
          <p:cNvPr id="45" name="Text Box 27"/>
          <p:cNvSpPr txBox="1">
            <a:spLocks noChangeArrowheads="1"/>
          </p:cNvSpPr>
          <p:nvPr/>
        </p:nvSpPr>
        <p:spPr bwMode="gray">
          <a:xfrm>
            <a:off x="683568" y="4143380"/>
            <a:ext cx="3398345" cy="2308324"/>
          </a:xfrm>
          <a:prstGeom prst="rect">
            <a:avLst/>
          </a:prstGeom>
          <a:noFill/>
          <a:ln w="9525" algn="ctr">
            <a:noFill/>
            <a:miter lim="800000"/>
            <a:headEnd/>
            <a:tailEnd/>
          </a:ln>
          <a:effectLst/>
        </p:spPr>
        <p:txBody>
          <a:bodyPr wrap="square">
            <a:spAutoFit/>
          </a:bodyPr>
          <a:lstStyle/>
          <a:p>
            <a:pPr>
              <a:spcBef>
                <a:spcPct val="50000"/>
              </a:spcBef>
            </a:pPr>
            <a:r>
              <a:rPr lang="en-US" sz="2400" smtClean="0">
                <a:solidFill>
                  <a:srgbClr val="660066"/>
                </a:solidFill>
                <a:latin typeface="Times New Roman" panose="02020603050405020304" pitchFamily="18" charset="0"/>
                <a:cs typeface="Times New Roman" panose="02020603050405020304" pitchFamily="18" charset="0"/>
              </a:rPr>
              <a:t>- Mục đích cuối cùng là đánh giá, xếp loại tiết dạy. Vì vậy, người dự giờ tập trung mọi sự chú ý theo dõi GV dạy, ít chú ý đến người học</a:t>
            </a:r>
            <a:endParaRPr lang="en-AU" sz="2400" dirty="0">
              <a:solidFill>
                <a:srgbClr val="660066"/>
              </a:solidFill>
              <a:latin typeface="Times New Roman" panose="02020603050405020304" pitchFamily="18" charset="0"/>
              <a:cs typeface="Times New Roman" panose="02020603050405020304" pitchFamily="18" charset="0"/>
            </a:endParaRPr>
          </a:p>
        </p:txBody>
      </p:sp>
      <p:sp>
        <p:nvSpPr>
          <p:cNvPr id="47" name="Rectangle 31"/>
          <p:cNvSpPr>
            <a:spLocks noChangeArrowheads="1"/>
          </p:cNvSpPr>
          <p:nvPr/>
        </p:nvSpPr>
        <p:spPr bwMode="gray">
          <a:xfrm>
            <a:off x="5033076" y="4121072"/>
            <a:ext cx="3539452" cy="2308324"/>
          </a:xfrm>
          <a:prstGeom prst="rect">
            <a:avLst/>
          </a:prstGeom>
          <a:noFill/>
          <a:ln w="9525" algn="ctr">
            <a:noFill/>
            <a:miter lim="800000"/>
            <a:headEnd/>
            <a:tailEnd/>
          </a:ln>
          <a:effectLst/>
        </p:spPr>
        <p:txBody>
          <a:bodyPr wrap="square">
            <a:spAutoFit/>
          </a:bodyPr>
          <a:lstStyle/>
          <a:p>
            <a:r>
              <a:rPr lang="en-US" sz="2400" dirty="0" smtClean="0">
                <a:solidFill>
                  <a:srgbClr val="0000FF"/>
                </a:solidFill>
                <a:latin typeface="Times New Roman" pitchFamily="18" charset="0"/>
              </a:rPr>
              <a:t>- Số lượng vừa phải, ở vị trí thuận lợi để quan sát, ghi chép (sử dụng kĩ thuật) ... hành vi, tâm lí, thái độ của HS để có dữ liệu phân tích việc học tập của HS.</a:t>
            </a:r>
            <a:endParaRPr lang="en-AU" sz="2400" dirty="0">
              <a:solidFill>
                <a:srgbClr val="0000FF"/>
              </a:solidFill>
              <a:latin typeface="Times New Roman" pitchFamily="18" charset="0"/>
            </a:endParaRPr>
          </a:p>
        </p:txBody>
      </p:sp>
    </p:spTree>
    <p:extLst>
      <p:ext uri="{BB962C8B-B14F-4D97-AF65-F5344CB8AC3E}">
        <p14:creationId xmlns:p14="http://schemas.microsoft.com/office/powerpoint/2010/main" val="276523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3"/>
          <p:cNvGrpSpPr>
            <a:grpSpLocks/>
          </p:cNvGrpSpPr>
          <p:nvPr/>
        </p:nvGrpSpPr>
        <p:grpSpPr bwMode="auto">
          <a:xfrm>
            <a:off x="543140" y="4762427"/>
            <a:ext cx="2819186" cy="1653282"/>
            <a:chOff x="471" y="272"/>
            <a:chExt cx="1161" cy="1539"/>
          </a:xfrm>
        </p:grpSpPr>
        <p:sp>
          <p:nvSpPr>
            <p:cNvPr id="21508" name="Oval 4"/>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09" name="AutoShape 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grpSp>
        <p:nvGrpSpPr>
          <p:cNvPr id="21510" name="Group 6"/>
          <p:cNvGrpSpPr>
            <a:grpSpLocks/>
          </p:cNvGrpSpPr>
          <p:nvPr/>
        </p:nvGrpSpPr>
        <p:grpSpPr bwMode="auto">
          <a:xfrm>
            <a:off x="538274" y="2996952"/>
            <a:ext cx="2824052" cy="1581274"/>
            <a:chOff x="471" y="272"/>
            <a:chExt cx="1161" cy="1539"/>
          </a:xfrm>
        </p:grpSpPr>
        <p:sp>
          <p:nvSpPr>
            <p:cNvPr id="21511" name="Oval 7"/>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grpSp>
        <p:nvGrpSpPr>
          <p:cNvPr id="21513" name="Group 9"/>
          <p:cNvGrpSpPr>
            <a:grpSpLocks/>
          </p:cNvGrpSpPr>
          <p:nvPr/>
        </p:nvGrpSpPr>
        <p:grpSpPr bwMode="auto">
          <a:xfrm>
            <a:off x="533400" y="1268760"/>
            <a:ext cx="2828925" cy="1594595"/>
            <a:chOff x="471" y="272"/>
            <a:chExt cx="1161" cy="1539"/>
          </a:xfrm>
        </p:grpSpPr>
        <p:sp>
          <p:nvSpPr>
            <p:cNvPr id="21514" name="Oval 1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p>
          </p:txBody>
        </p:sp>
      </p:grpSp>
      <p:sp>
        <p:nvSpPr>
          <p:cNvPr id="21516" name="AutoShape 12"/>
          <p:cNvSpPr>
            <a:spLocks noChangeArrowheads="1"/>
          </p:cNvSpPr>
          <p:nvPr/>
        </p:nvSpPr>
        <p:spPr bwMode="ltGray">
          <a:xfrm>
            <a:off x="3354388" y="1556792"/>
            <a:ext cx="4722812" cy="1287422"/>
          </a:xfrm>
          <a:prstGeom prst="roundRect">
            <a:avLst>
              <a:gd name="adj" fmla="val 11505"/>
            </a:avLst>
          </a:prstGeom>
          <a:gradFill rotWithShape="1">
            <a:gsLst>
              <a:gs pos="0">
                <a:schemeClr val="accent2"/>
              </a:gs>
              <a:gs pos="100000">
                <a:schemeClr val="bg1"/>
              </a:gs>
            </a:gsLst>
            <a:lin ang="0" scaled="1"/>
          </a:gradFill>
          <a:ln w="6350" algn="ctr">
            <a:noFill/>
            <a:prstDash val="sysDot"/>
            <a:round/>
            <a:headEnd/>
            <a:tailEnd/>
          </a:ln>
          <a:effectLst/>
        </p:spPr>
        <p:txBody>
          <a:bodyPr wrap="none" anchor="ctr"/>
          <a:lstStyle/>
          <a:p>
            <a:endParaRPr lang="en-US"/>
          </a:p>
        </p:txBody>
      </p:sp>
      <p:sp>
        <p:nvSpPr>
          <p:cNvPr id="21517" name="Text Box 13"/>
          <p:cNvSpPr txBox="1">
            <a:spLocks noChangeArrowheads="1"/>
          </p:cNvSpPr>
          <p:nvPr/>
        </p:nvSpPr>
        <p:spPr bwMode="white">
          <a:xfrm>
            <a:off x="547996" y="1988840"/>
            <a:ext cx="2730192" cy="830997"/>
          </a:xfrm>
          <a:prstGeom prst="rect">
            <a:avLst/>
          </a:prstGeom>
          <a:noFill/>
          <a:ln w="9525" algn="ctr">
            <a:noFill/>
            <a:miter lim="800000"/>
            <a:headEnd/>
            <a:tailEnd/>
          </a:ln>
          <a:effectLst/>
        </p:spPr>
        <p:txBody>
          <a:bodyPr wrap="square">
            <a:spAutoFit/>
          </a:bodyPr>
          <a:lstStyle/>
          <a:p>
            <a:pPr algn="ctr">
              <a:spcBef>
                <a:spcPts val="0"/>
              </a:spcBef>
            </a:pPr>
            <a:r>
              <a:rPr lang="en-US" sz="2400" b="1" dirty="0" smtClean="0">
                <a:solidFill>
                  <a:srgbClr val="FFFF00"/>
                </a:solidFill>
              </a:rPr>
              <a:t>Hành chính </a:t>
            </a:r>
          </a:p>
          <a:p>
            <a:pPr algn="ctr">
              <a:spcBef>
                <a:spcPts val="0"/>
              </a:spcBef>
            </a:pPr>
            <a:r>
              <a:rPr lang="en-US" sz="2400" b="1" dirty="0" smtClean="0">
                <a:solidFill>
                  <a:srgbClr val="FFFF00"/>
                </a:solidFill>
              </a:rPr>
              <a:t>sự</a:t>
            </a:r>
            <a:r>
              <a:rPr lang="en-US" sz="2000" b="1" dirty="0" smtClean="0">
                <a:solidFill>
                  <a:srgbClr val="FFFF00"/>
                </a:solidFill>
              </a:rPr>
              <a:t> </a:t>
            </a:r>
            <a:r>
              <a:rPr lang="en-US" sz="2400" b="1" dirty="0" smtClean="0">
                <a:solidFill>
                  <a:srgbClr val="FFFF00"/>
                </a:solidFill>
              </a:rPr>
              <a:t>vụ</a:t>
            </a:r>
            <a:endParaRPr lang="en-US" sz="2400" b="1" dirty="0">
              <a:solidFill>
                <a:srgbClr val="FFFF00"/>
              </a:solidFill>
            </a:endParaRPr>
          </a:p>
        </p:txBody>
      </p:sp>
      <p:sp>
        <p:nvSpPr>
          <p:cNvPr id="21518" name="Text Box 14"/>
          <p:cNvSpPr txBox="1">
            <a:spLocks noChangeArrowheads="1"/>
          </p:cNvSpPr>
          <p:nvPr/>
        </p:nvSpPr>
        <p:spPr bwMode="gray">
          <a:xfrm>
            <a:off x="3933824" y="1772816"/>
            <a:ext cx="4814639" cy="892552"/>
          </a:xfrm>
          <a:prstGeom prst="rect">
            <a:avLst/>
          </a:prstGeom>
          <a:noFill/>
          <a:ln w="9525" algn="ctr">
            <a:noFill/>
            <a:miter lim="800000"/>
            <a:headEnd/>
            <a:tailEnd/>
          </a:ln>
          <a:effectLst/>
        </p:spPr>
        <p:txBody>
          <a:bodyPr wrap="square">
            <a:spAutoFit/>
          </a:bodyPr>
          <a:lstStyle/>
          <a:p>
            <a:pPr>
              <a:spcBef>
                <a:spcPts val="0"/>
              </a:spcBef>
              <a:buFontTx/>
              <a:buChar char="•"/>
            </a:pPr>
            <a:r>
              <a:rPr lang="en-US" sz="2400" b="1" dirty="0">
                <a:solidFill>
                  <a:srgbClr val="0000CC"/>
                </a:solidFill>
              </a:rPr>
              <a:t> </a:t>
            </a:r>
            <a:r>
              <a:rPr lang="en-US" sz="2600" dirty="0" smtClean="0">
                <a:solidFill>
                  <a:srgbClr val="0000CC"/>
                </a:solidFill>
                <a:latin typeface="Times New Roman" panose="02020603050405020304" pitchFamily="18" charset="0"/>
                <a:cs typeface="Times New Roman" panose="02020603050405020304" pitchFamily="18" charset="0"/>
              </a:rPr>
              <a:t>Thông báo công tác của trường</a:t>
            </a:r>
            <a:endParaRPr lang="en-US" sz="2600" dirty="0">
              <a:solidFill>
                <a:srgbClr val="0000CC"/>
              </a:solidFill>
              <a:latin typeface="Times New Roman" panose="02020603050405020304" pitchFamily="18" charset="0"/>
              <a:cs typeface="Times New Roman" panose="02020603050405020304" pitchFamily="18" charset="0"/>
            </a:endParaRPr>
          </a:p>
          <a:p>
            <a:pPr>
              <a:spcBef>
                <a:spcPts val="0"/>
              </a:spcBef>
              <a:buFontTx/>
              <a:buChar char="•"/>
            </a:pPr>
            <a:r>
              <a:rPr lang="en-US" sz="2600" dirty="0">
                <a:solidFill>
                  <a:srgbClr val="0000CC"/>
                </a:solidFill>
                <a:latin typeface="Times New Roman" panose="02020603050405020304" pitchFamily="18" charset="0"/>
                <a:cs typeface="Times New Roman" panose="02020603050405020304" pitchFamily="18" charset="0"/>
              </a:rPr>
              <a:t> Nộp đề kiểm tra, nhập </a:t>
            </a:r>
            <a:r>
              <a:rPr lang="en-US" sz="2600" dirty="0" smtClean="0">
                <a:solidFill>
                  <a:srgbClr val="0000CC"/>
                </a:solidFill>
                <a:latin typeface="Times New Roman" panose="02020603050405020304" pitchFamily="18" charset="0"/>
                <a:cs typeface="Times New Roman" panose="02020603050405020304" pitchFamily="18" charset="0"/>
              </a:rPr>
              <a:t>điểm, ...</a:t>
            </a:r>
            <a:endParaRPr lang="en-US" sz="2600" dirty="0">
              <a:solidFill>
                <a:srgbClr val="0000CC"/>
              </a:solidFill>
              <a:latin typeface="Times New Roman" panose="02020603050405020304" pitchFamily="18" charset="0"/>
              <a:cs typeface="Times New Roman" panose="02020603050405020304" pitchFamily="18" charset="0"/>
            </a:endParaRPr>
          </a:p>
        </p:txBody>
      </p:sp>
      <p:sp>
        <p:nvSpPr>
          <p:cNvPr id="21519" name="Text Box 15"/>
          <p:cNvSpPr txBox="1">
            <a:spLocks noChangeArrowheads="1"/>
          </p:cNvSpPr>
          <p:nvPr/>
        </p:nvSpPr>
        <p:spPr bwMode="white">
          <a:xfrm>
            <a:off x="547996" y="3789040"/>
            <a:ext cx="2730192" cy="461665"/>
          </a:xfrm>
          <a:prstGeom prst="rect">
            <a:avLst/>
          </a:prstGeom>
          <a:noFill/>
          <a:ln w="9525" algn="ctr">
            <a:noFill/>
            <a:miter lim="800000"/>
            <a:headEnd/>
            <a:tailEnd/>
          </a:ln>
          <a:effectLst/>
        </p:spPr>
        <p:txBody>
          <a:bodyPr wrap="square">
            <a:spAutoFit/>
          </a:bodyPr>
          <a:lstStyle/>
          <a:p>
            <a:pPr algn="ctr">
              <a:spcBef>
                <a:spcPct val="50000"/>
              </a:spcBef>
            </a:pPr>
            <a:r>
              <a:rPr lang="en-US" sz="2400" b="1" dirty="0">
                <a:solidFill>
                  <a:srgbClr val="FFFFFF"/>
                </a:solidFill>
              </a:rPr>
              <a:t>  </a:t>
            </a:r>
            <a:r>
              <a:rPr lang="en-US" sz="2400" b="1" dirty="0" smtClean="0">
                <a:solidFill>
                  <a:schemeClr val="accent6">
                    <a:lumMod val="75000"/>
                  </a:schemeClr>
                </a:solidFill>
              </a:rPr>
              <a:t>Chuyên môn</a:t>
            </a:r>
            <a:endParaRPr lang="en-US" sz="2400" b="1" dirty="0">
              <a:solidFill>
                <a:schemeClr val="accent6">
                  <a:lumMod val="75000"/>
                </a:schemeClr>
              </a:solidFill>
            </a:endParaRPr>
          </a:p>
        </p:txBody>
      </p:sp>
      <p:sp>
        <p:nvSpPr>
          <p:cNvPr id="21520" name="Text Box 16"/>
          <p:cNvSpPr txBox="1">
            <a:spLocks noChangeArrowheads="1"/>
          </p:cNvSpPr>
          <p:nvPr/>
        </p:nvSpPr>
        <p:spPr bwMode="white">
          <a:xfrm>
            <a:off x="547996" y="5661248"/>
            <a:ext cx="2730192" cy="461665"/>
          </a:xfrm>
          <a:prstGeom prst="rect">
            <a:avLst/>
          </a:prstGeom>
          <a:noFill/>
          <a:ln w="9525" algn="ctr">
            <a:noFill/>
            <a:miter lim="800000"/>
            <a:headEnd/>
            <a:tailEnd/>
          </a:ln>
          <a:effectLst/>
        </p:spPr>
        <p:txBody>
          <a:bodyPr wrap="square">
            <a:spAutoFit/>
          </a:bodyPr>
          <a:lstStyle/>
          <a:p>
            <a:pPr algn="ctr">
              <a:spcBef>
                <a:spcPct val="50000"/>
              </a:spcBef>
            </a:pPr>
            <a:r>
              <a:rPr lang="en-US" sz="2000" b="1" dirty="0">
                <a:solidFill>
                  <a:srgbClr val="FFFFFF"/>
                </a:solidFill>
              </a:rPr>
              <a:t>  </a:t>
            </a:r>
            <a:r>
              <a:rPr lang="en-US" sz="2400" b="1" dirty="0" smtClean="0">
                <a:solidFill>
                  <a:srgbClr val="0000CC"/>
                </a:solidFill>
              </a:rPr>
              <a:t>Ngoại khóa</a:t>
            </a:r>
            <a:endParaRPr lang="en-US" sz="2400" b="1" dirty="0">
              <a:solidFill>
                <a:srgbClr val="0000CC"/>
              </a:solidFill>
            </a:endParaRPr>
          </a:p>
        </p:txBody>
      </p:sp>
      <p:sp>
        <p:nvSpPr>
          <p:cNvPr id="21521" name="AutoShape 17"/>
          <p:cNvSpPr>
            <a:spLocks noChangeArrowheads="1"/>
          </p:cNvSpPr>
          <p:nvPr/>
        </p:nvSpPr>
        <p:spPr bwMode="gray">
          <a:xfrm>
            <a:off x="3351213" y="3284984"/>
            <a:ext cx="4649787" cy="1181066"/>
          </a:xfrm>
          <a:prstGeom prst="roundRect">
            <a:avLst>
              <a:gd name="adj" fmla="val 11505"/>
            </a:avLst>
          </a:prstGeom>
          <a:gradFill rotWithShape="1">
            <a:gsLst>
              <a:gs pos="0">
                <a:schemeClr val="folHlink"/>
              </a:gs>
              <a:gs pos="100000">
                <a:schemeClr val="bg1"/>
              </a:gs>
            </a:gsLst>
            <a:lin ang="0" scaled="1"/>
          </a:gradFill>
          <a:ln w="6350" algn="ctr">
            <a:noFill/>
            <a:prstDash val="sysDot"/>
            <a:round/>
            <a:headEnd/>
            <a:tailEnd/>
          </a:ln>
          <a:effectLst/>
        </p:spPr>
        <p:txBody>
          <a:bodyPr wrap="none" anchor="ctr"/>
          <a:lstStyle/>
          <a:p>
            <a:endParaRPr lang="en-US"/>
          </a:p>
        </p:txBody>
      </p:sp>
      <p:sp>
        <p:nvSpPr>
          <p:cNvPr id="21522" name="Text Box 18"/>
          <p:cNvSpPr txBox="1">
            <a:spLocks noChangeArrowheads="1"/>
          </p:cNvSpPr>
          <p:nvPr/>
        </p:nvSpPr>
        <p:spPr bwMode="gray">
          <a:xfrm>
            <a:off x="3941762" y="3429000"/>
            <a:ext cx="5016708" cy="892552"/>
          </a:xfrm>
          <a:prstGeom prst="rect">
            <a:avLst/>
          </a:prstGeom>
          <a:noFill/>
          <a:ln w="9525" algn="ctr">
            <a:noFill/>
            <a:miter lim="800000"/>
            <a:headEnd/>
            <a:tailEnd/>
          </a:ln>
          <a:effectLst/>
        </p:spPr>
        <p:txBody>
          <a:bodyPr wrap="square">
            <a:spAutoFit/>
          </a:bodyPr>
          <a:lstStyle/>
          <a:p>
            <a:pPr>
              <a:spcBef>
                <a:spcPts val="0"/>
              </a:spcBef>
              <a:buFontTx/>
              <a:buChar char="•"/>
            </a:pP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Tổ chức c</a:t>
            </a:r>
            <a:r>
              <a:rPr lang="en-US" sz="2600" dirty="0" smtClean="0">
                <a:solidFill>
                  <a:schemeClr val="accent6">
                    <a:lumMod val="75000"/>
                  </a:schemeClr>
                </a:solidFill>
                <a:latin typeface="Times New Roman" panose="02020603050405020304" pitchFamily="18" charset="0"/>
                <a:cs typeface="Times New Roman" panose="02020603050405020304" pitchFamily="18" charset="0"/>
              </a:rPr>
              <a:t>huyên đề, thao giảng,  ... </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a:p>
            <a:pPr>
              <a:spcBef>
                <a:spcPts val="0"/>
              </a:spcBef>
              <a:buFontTx/>
              <a:buChar char="•"/>
            </a:pPr>
            <a:r>
              <a:rPr lang="en-US" sz="2600" b="1" dirty="0">
                <a:solidFill>
                  <a:srgbClr val="000000"/>
                </a:solidFill>
                <a:latin typeface="Times New Roman" panose="02020603050405020304" pitchFamily="18" charset="0"/>
                <a:cs typeface="Times New Roman" panose="02020603050405020304" pitchFamily="18" charset="0"/>
              </a:rPr>
              <a:t> </a:t>
            </a:r>
            <a:r>
              <a:rPr lang="en-US" sz="2600" dirty="0" smtClean="0">
                <a:solidFill>
                  <a:schemeClr val="accent6">
                    <a:lumMod val="75000"/>
                  </a:schemeClr>
                </a:solidFill>
                <a:latin typeface="Times New Roman" panose="02020603050405020304" pitchFamily="18" charset="0"/>
                <a:cs typeface="Times New Roman" panose="02020603050405020304" pitchFamily="18" charset="0"/>
              </a:rPr>
              <a:t>Hướng dẫn, tập huấn lại, ...</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523" name="AutoShape 19"/>
          <p:cNvSpPr>
            <a:spLocks noChangeArrowheads="1"/>
          </p:cNvSpPr>
          <p:nvPr/>
        </p:nvSpPr>
        <p:spPr bwMode="gray">
          <a:xfrm>
            <a:off x="3351213" y="5013176"/>
            <a:ext cx="4649787" cy="1199257"/>
          </a:xfrm>
          <a:prstGeom prst="roundRect">
            <a:avLst>
              <a:gd name="adj" fmla="val 11505"/>
            </a:avLst>
          </a:prstGeom>
          <a:gradFill rotWithShape="1">
            <a:gsLst>
              <a:gs pos="0">
                <a:schemeClr val="accent1"/>
              </a:gs>
              <a:gs pos="100000">
                <a:schemeClr val="bg1"/>
              </a:gs>
            </a:gsLst>
            <a:lin ang="0" scaled="1"/>
          </a:gradFill>
          <a:ln w="6350" algn="ctr">
            <a:noFill/>
            <a:prstDash val="sysDot"/>
            <a:round/>
            <a:headEnd/>
            <a:tailEnd/>
          </a:ln>
          <a:effectLst/>
        </p:spPr>
        <p:txBody>
          <a:bodyPr wrap="none" anchor="ctr"/>
          <a:lstStyle/>
          <a:p>
            <a:endParaRPr lang="en-US"/>
          </a:p>
        </p:txBody>
      </p:sp>
      <p:sp>
        <p:nvSpPr>
          <p:cNvPr id="21524" name="Text Box 20"/>
          <p:cNvSpPr txBox="1">
            <a:spLocks noChangeArrowheads="1"/>
          </p:cNvSpPr>
          <p:nvPr/>
        </p:nvSpPr>
        <p:spPr bwMode="gray">
          <a:xfrm>
            <a:off x="3932238" y="5373216"/>
            <a:ext cx="3808114" cy="461665"/>
          </a:xfrm>
          <a:prstGeom prst="rect">
            <a:avLst/>
          </a:prstGeom>
          <a:noFill/>
          <a:ln w="9525" algn="ctr">
            <a:noFill/>
            <a:miter lim="800000"/>
            <a:headEnd/>
            <a:tailEnd/>
          </a:ln>
          <a:effectLst/>
        </p:spPr>
        <p:txBody>
          <a:bodyPr wrap="square">
            <a:spAutoFit/>
          </a:bodyPr>
          <a:lstStyle/>
          <a:p>
            <a:pPr marL="6350" lvl="5">
              <a:spcBef>
                <a:spcPct val="50000"/>
              </a:spcBef>
              <a:buFontTx/>
              <a:buChar char="•"/>
            </a:pPr>
            <a:r>
              <a:rPr lang="en-US" sz="2400" b="1" dirty="0" smtClean="0">
                <a:solidFill>
                  <a:srgbClr val="000000"/>
                </a:solidFill>
              </a:rPr>
              <a:t> </a:t>
            </a:r>
            <a:r>
              <a:rPr lang="en-US" sz="2400" b="1" dirty="0" smtClean="0">
                <a:solidFill>
                  <a:srgbClr val="0000CC"/>
                </a:solidFill>
              </a:rPr>
              <a:t>Tham quan, thực địa, ...</a:t>
            </a:r>
            <a:endParaRPr lang="en-US" sz="2400" b="1" dirty="0">
              <a:solidFill>
                <a:srgbClr val="0000CC"/>
              </a:solidFill>
            </a:endParaRPr>
          </a:p>
        </p:txBody>
      </p:sp>
      <p:sp>
        <p:nvSpPr>
          <p:cNvPr id="21525" name="AutoShape 21"/>
          <p:cNvSpPr>
            <a:spLocks noChangeArrowheads="1"/>
          </p:cNvSpPr>
          <p:nvPr/>
        </p:nvSpPr>
        <p:spPr bwMode="gray">
          <a:xfrm>
            <a:off x="3354388" y="2060848"/>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en-US"/>
          </a:p>
        </p:txBody>
      </p:sp>
      <p:sp>
        <p:nvSpPr>
          <p:cNvPr id="21526" name="AutoShape 22"/>
          <p:cNvSpPr>
            <a:spLocks noChangeArrowheads="1"/>
          </p:cNvSpPr>
          <p:nvPr/>
        </p:nvSpPr>
        <p:spPr bwMode="gray">
          <a:xfrm>
            <a:off x="3362325" y="3717032"/>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en-US"/>
          </a:p>
        </p:txBody>
      </p:sp>
      <p:sp>
        <p:nvSpPr>
          <p:cNvPr id="21527" name="AutoShape 23"/>
          <p:cNvSpPr>
            <a:spLocks noChangeArrowheads="1"/>
          </p:cNvSpPr>
          <p:nvPr/>
        </p:nvSpPr>
        <p:spPr bwMode="gray">
          <a:xfrm>
            <a:off x="3352800" y="5445224"/>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en-US"/>
          </a:p>
        </p:txBody>
      </p:sp>
      <p:sp>
        <p:nvSpPr>
          <p:cNvPr id="25"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3588492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 calcmode="lin" valueType="num">
                                      <p:cBhvr>
                                        <p:cTn id="7" dur="500" fill="hold"/>
                                        <p:tgtEl>
                                          <p:spTgt spid="21517"/>
                                        </p:tgtEl>
                                        <p:attrNameLst>
                                          <p:attrName>ppt_w</p:attrName>
                                        </p:attrNameLst>
                                      </p:cBhvr>
                                      <p:tavLst>
                                        <p:tav tm="0">
                                          <p:val>
                                            <p:fltVal val="0"/>
                                          </p:val>
                                        </p:tav>
                                        <p:tav tm="100000">
                                          <p:val>
                                            <p:strVal val="#ppt_w"/>
                                          </p:val>
                                        </p:tav>
                                      </p:tavLst>
                                    </p:anim>
                                    <p:anim calcmode="lin" valueType="num">
                                      <p:cBhvr>
                                        <p:cTn id="8" dur="500" fill="hold"/>
                                        <p:tgtEl>
                                          <p:spTgt spid="21517"/>
                                        </p:tgtEl>
                                        <p:attrNameLst>
                                          <p:attrName>ppt_h</p:attrName>
                                        </p:attrNameLst>
                                      </p:cBhvr>
                                      <p:tavLst>
                                        <p:tav tm="0">
                                          <p:val>
                                            <p:fltVal val="0"/>
                                          </p:val>
                                        </p:tav>
                                        <p:tav tm="100000">
                                          <p:val>
                                            <p:strVal val="#ppt_h"/>
                                          </p:val>
                                        </p:tav>
                                      </p:tavLst>
                                    </p:anim>
                                    <p:animEffect transition="in" filter="fade">
                                      <p:cBhvr>
                                        <p:cTn id="9" dur="500"/>
                                        <p:tgtEl>
                                          <p:spTgt spid="215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18"/>
                                        </p:tgtEl>
                                        <p:attrNameLst>
                                          <p:attrName>style.visibility</p:attrName>
                                        </p:attrNameLst>
                                      </p:cBhvr>
                                      <p:to>
                                        <p:strVal val="visible"/>
                                      </p:to>
                                    </p:set>
                                    <p:animEffect transition="in" filter="fade">
                                      <p:cBhvr>
                                        <p:cTn id="14" dur="500"/>
                                        <p:tgtEl>
                                          <p:spTgt spid="215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519"/>
                                        </p:tgtEl>
                                        <p:attrNameLst>
                                          <p:attrName>style.visibility</p:attrName>
                                        </p:attrNameLst>
                                      </p:cBhvr>
                                      <p:to>
                                        <p:strVal val="visible"/>
                                      </p:to>
                                    </p:set>
                                    <p:anim calcmode="lin" valueType="num">
                                      <p:cBhvr>
                                        <p:cTn id="19" dur="500" fill="hold"/>
                                        <p:tgtEl>
                                          <p:spTgt spid="21519"/>
                                        </p:tgtEl>
                                        <p:attrNameLst>
                                          <p:attrName>ppt_w</p:attrName>
                                        </p:attrNameLst>
                                      </p:cBhvr>
                                      <p:tavLst>
                                        <p:tav tm="0">
                                          <p:val>
                                            <p:fltVal val="0"/>
                                          </p:val>
                                        </p:tav>
                                        <p:tav tm="100000">
                                          <p:val>
                                            <p:strVal val="#ppt_w"/>
                                          </p:val>
                                        </p:tav>
                                      </p:tavLst>
                                    </p:anim>
                                    <p:anim calcmode="lin" valueType="num">
                                      <p:cBhvr>
                                        <p:cTn id="20" dur="500" fill="hold"/>
                                        <p:tgtEl>
                                          <p:spTgt spid="21519"/>
                                        </p:tgtEl>
                                        <p:attrNameLst>
                                          <p:attrName>ppt_h</p:attrName>
                                        </p:attrNameLst>
                                      </p:cBhvr>
                                      <p:tavLst>
                                        <p:tav tm="0">
                                          <p:val>
                                            <p:fltVal val="0"/>
                                          </p:val>
                                        </p:tav>
                                        <p:tav tm="100000">
                                          <p:val>
                                            <p:strVal val="#ppt_h"/>
                                          </p:val>
                                        </p:tav>
                                      </p:tavLst>
                                    </p:anim>
                                    <p:animEffect transition="in" filter="fade">
                                      <p:cBhvr>
                                        <p:cTn id="21" dur="500"/>
                                        <p:tgtEl>
                                          <p:spTgt spid="215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522"/>
                                        </p:tgtEl>
                                        <p:attrNameLst>
                                          <p:attrName>style.visibility</p:attrName>
                                        </p:attrNameLst>
                                      </p:cBhvr>
                                      <p:to>
                                        <p:strVal val="visible"/>
                                      </p:to>
                                    </p:set>
                                    <p:animEffect transition="in" filter="fade">
                                      <p:cBhvr>
                                        <p:cTn id="26" dur="500"/>
                                        <p:tgtEl>
                                          <p:spTgt spid="215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520"/>
                                        </p:tgtEl>
                                        <p:attrNameLst>
                                          <p:attrName>style.visibility</p:attrName>
                                        </p:attrNameLst>
                                      </p:cBhvr>
                                      <p:to>
                                        <p:strVal val="visible"/>
                                      </p:to>
                                    </p:set>
                                    <p:anim calcmode="lin" valueType="num">
                                      <p:cBhvr>
                                        <p:cTn id="31" dur="500" fill="hold"/>
                                        <p:tgtEl>
                                          <p:spTgt spid="21520"/>
                                        </p:tgtEl>
                                        <p:attrNameLst>
                                          <p:attrName>ppt_w</p:attrName>
                                        </p:attrNameLst>
                                      </p:cBhvr>
                                      <p:tavLst>
                                        <p:tav tm="0">
                                          <p:val>
                                            <p:fltVal val="0"/>
                                          </p:val>
                                        </p:tav>
                                        <p:tav tm="100000">
                                          <p:val>
                                            <p:strVal val="#ppt_w"/>
                                          </p:val>
                                        </p:tav>
                                      </p:tavLst>
                                    </p:anim>
                                    <p:anim calcmode="lin" valueType="num">
                                      <p:cBhvr>
                                        <p:cTn id="32" dur="500" fill="hold"/>
                                        <p:tgtEl>
                                          <p:spTgt spid="21520"/>
                                        </p:tgtEl>
                                        <p:attrNameLst>
                                          <p:attrName>ppt_h</p:attrName>
                                        </p:attrNameLst>
                                      </p:cBhvr>
                                      <p:tavLst>
                                        <p:tav tm="0">
                                          <p:val>
                                            <p:fltVal val="0"/>
                                          </p:val>
                                        </p:tav>
                                        <p:tav tm="100000">
                                          <p:val>
                                            <p:strVal val="#ppt_h"/>
                                          </p:val>
                                        </p:tav>
                                      </p:tavLst>
                                    </p:anim>
                                    <p:animEffect transition="in" filter="fade">
                                      <p:cBhvr>
                                        <p:cTn id="33" dur="500"/>
                                        <p:tgtEl>
                                          <p:spTgt spid="21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524"/>
                                        </p:tgtEl>
                                        <p:attrNameLst>
                                          <p:attrName>style.visibility</p:attrName>
                                        </p:attrNameLst>
                                      </p:cBhvr>
                                      <p:to>
                                        <p:strVal val="visible"/>
                                      </p:to>
                                    </p:set>
                                    <p:animEffect transition="in" filter="fade">
                                      <p:cBhvr>
                                        <p:cTn id="38"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P spid="21522" grpId="0"/>
      <p:bldP spid="215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000" i="0" dirty="0" smtClean="0">
                <a:solidFill>
                  <a:srgbClr val="0000CC"/>
                </a:solidFill>
              </a:rPr>
              <a:t>SO SÁNH SỰ KHÁC NHAU</a:t>
            </a:r>
            <a:endParaRPr lang="en-US" sz="3000" i="0" dirty="0">
              <a:solidFill>
                <a:srgbClr val="0000CC"/>
              </a:solidFill>
            </a:endParaRPr>
          </a:p>
        </p:txBody>
      </p:sp>
      <p:sp>
        <p:nvSpPr>
          <p:cNvPr id="9219" name="AutoShape 3"/>
          <p:cNvSpPr>
            <a:spLocks noChangeArrowheads="1"/>
          </p:cNvSpPr>
          <p:nvPr/>
        </p:nvSpPr>
        <p:spPr bwMode="gray">
          <a:xfrm>
            <a:off x="5418138" y="2957513"/>
            <a:ext cx="2849562" cy="2752725"/>
          </a:xfrm>
          <a:prstGeom prst="roundRect">
            <a:avLst>
              <a:gd name="adj" fmla="val 8014"/>
            </a:avLst>
          </a:prstGeom>
          <a:solidFill>
            <a:srgbClr val="F8F8F8"/>
          </a:solidFill>
          <a:ln w="9525">
            <a:solidFill>
              <a:schemeClr val="accent1"/>
            </a:solidFill>
            <a:round/>
            <a:headEnd/>
            <a:tailEnd/>
          </a:ln>
          <a:effectLst/>
        </p:spPr>
        <p:txBody>
          <a:bodyPr wrap="none" anchor="ctr"/>
          <a:lstStyle/>
          <a:p>
            <a:endParaRPr lang="en-US"/>
          </a:p>
        </p:txBody>
      </p:sp>
      <p:sp>
        <p:nvSpPr>
          <p:cNvPr id="9220" name="AutoShape 4"/>
          <p:cNvSpPr>
            <a:spLocks noChangeArrowheads="1"/>
          </p:cNvSpPr>
          <p:nvPr/>
        </p:nvSpPr>
        <p:spPr bwMode="gray">
          <a:xfrm>
            <a:off x="4778330" y="1872343"/>
            <a:ext cx="3944756" cy="4508985"/>
          </a:xfrm>
          <a:prstGeom prst="roundRect">
            <a:avLst>
              <a:gd name="adj" fmla="val 7912"/>
            </a:avLst>
          </a:prstGeom>
          <a:gradFill rotWithShape="1">
            <a:gsLst>
              <a:gs pos="0">
                <a:schemeClr val="bg1"/>
              </a:gs>
              <a:gs pos="100000">
                <a:schemeClr val="accent1">
                  <a:alpha val="50000"/>
                </a:schemeClr>
              </a:gs>
            </a:gsLst>
            <a:lin ang="5400000" scaled="1"/>
          </a:gradFill>
          <a:ln w="9525">
            <a:noFill/>
            <a:round/>
            <a:headEnd/>
            <a:tailEnd/>
          </a:ln>
          <a:effectLst/>
        </p:spPr>
        <p:txBody>
          <a:bodyPr wrap="none" anchor="ctr"/>
          <a:lstStyle/>
          <a:p>
            <a:endParaRPr lang="en-US"/>
          </a:p>
        </p:txBody>
      </p:sp>
      <p:grpSp>
        <p:nvGrpSpPr>
          <p:cNvPr id="2" name="Group 5"/>
          <p:cNvGrpSpPr>
            <a:grpSpLocks/>
          </p:cNvGrpSpPr>
          <p:nvPr/>
        </p:nvGrpSpPr>
        <p:grpSpPr bwMode="auto">
          <a:xfrm>
            <a:off x="467544" y="1196752"/>
            <a:ext cx="3770768" cy="466725"/>
            <a:chOff x="752" y="1413"/>
            <a:chExt cx="1377" cy="294"/>
          </a:xfrm>
        </p:grpSpPr>
        <p:sp>
          <p:nvSpPr>
            <p:cNvPr id="9222" name="AutoShape 6"/>
            <p:cNvSpPr>
              <a:spLocks noChangeArrowheads="1"/>
            </p:cNvSpPr>
            <p:nvPr/>
          </p:nvSpPr>
          <p:spPr bwMode="gray">
            <a:xfrm>
              <a:off x="752" y="1413"/>
              <a:ext cx="1377"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n-US"/>
            </a:p>
          </p:txBody>
        </p:sp>
        <p:sp>
          <p:nvSpPr>
            <p:cNvPr id="9223"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4"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grpSp>
        <p:nvGrpSpPr>
          <p:cNvPr id="3" name="Group 9"/>
          <p:cNvGrpSpPr>
            <a:grpSpLocks/>
          </p:cNvGrpSpPr>
          <p:nvPr/>
        </p:nvGrpSpPr>
        <p:grpSpPr bwMode="auto">
          <a:xfrm>
            <a:off x="4644008" y="1182238"/>
            <a:ext cx="4079078" cy="466725"/>
            <a:chOff x="3623" y="1413"/>
            <a:chExt cx="1321" cy="294"/>
          </a:xfrm>
        </p:grpSpPr>
        <p:sp>
          <p:nvSpPr>
            <p:cNvPr id="9226"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9227"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9229" name="AutoShape 13"/>
          <p:cNvSpPr>
            <a:spLocks noChangeArrowheads="1"/>
          </p:cNvSpPr>
          <p:nvPr/>
        </p:nvSpPr>
        <p:spPr bwMode="gray">
          <a:xfrm>
            <a:off x="522514" y="1868091"/>
            <a:ext cx="3715797" cy="4513237"/>
          </a:xfrm>
          <a:prstGeom prst="roundRect">
            <a:avLst>
              <a:gd name="adj" fmla="val 8014"/>
            </a:avLst>
          </a:prstGeom>
          <a:solidFill>
            <a:srgbClr val="F8F8F8"/>
          </a:solidFill>
          <a:ln w="9525">
            <a:solidFill>
              <a:schemeClr val="accent2"/>
            </a:solidFill>
            <a:round/>
            <a:headEnd/>
            <a:tailEnd/>
          </a:ln>
          <a:effectLst/>
        </p:spPr>
        <p:txBody>
          <a:bodyPr wrap="none" anchor="ctr"/>
          <a:lstStyle/>
          <a:p>
            <a:endParaRPr lang="en-US"/>
          </a:p>
        </p:txBody>
      </p:sp>
      <p:sp>
        <p:nvSpPr>
          <p:cNvPr id="9230" name="Text Box 18"/>
          <p:cNvSpPr txBox="1">
            <a:spLocks noChangeArrowheads="1"/>
          </p:cNvSpPr>
          <p:nvPr/>
        </p:nvSpPr>
        <p:spPr bwMode="white">
          <a:xfrm>
            <a:off x="855216" y="1268760"/>
            <a:ext cx="3140720"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sz="2000" b="1" dirty="0" smtClean="0">
                <a:solidFill>
                  <a:srgbClr val="F8F8F8"/>
                </a:solidFill>
                <a:cs typeface="Arial" charset="0"/>
              </a:rPr>
              <a:t>SHCM  TRUYỀN THỐNG</a:t>
            </a:r>
            <a:endParaRPr lang="en-US" sz="2000" b="1" dirty="0">
              <a:solidFill>
                <a:srgbClr val="F8F8F8"/>
              </a:solidFill>
              <a:cs typeface="Arial" charset="0"/>
            </a:endParaRPr>
          </a:p>
        </p:txBody>
      </p:sp>
      <p:sp>
        <p:nvSpPr>
          <p:cNvPr id="9231" name="Text Box 18"/>
          <p:cNvSpPr txBox="1">
            <a:spLocks noChangeArrowheads="1"/>
          </p:cNvSpPr>
          <p:nvPr/>
        </p:nvSpPr>
        <p:spPr bwMode="white">
          <a:xfrm>
            <a:off x="5210629" y="1268760"/>
            <a:ext cx="3323048" cy="400110"/>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ctr">
              <a:spcBef>
                <a:spcPct val="50000"/>
              </a:spcBef>
            </a:pPr>
            <a:r>
              <a:rPr lang="en-US" sz="2000" b="1" dirty="0">
                <a:solidFill>
                  <a:srgbClr val="F8F8F8"/>
                </a:solidFill>
                <a:cs typeface="Arial" charset="0"/>
              </a:rPr>
              <a:t>NGHIÊN CỨU BÀI HỌC</a:t>
            </a:r>
          </a:p>
        </p:txBody>
      </p:sp>
      <p:sp>
        <p:nvSpPr>
          <p:cNvPr id="9243" name="Text Box 27"/>
          <p:cNvSpPr txBox="1">
            <a:spLocks noChangeArrowheads="1"/>
          </p:cNvSpPr>
          <p:nvPr/>
        </p:nvSpPr>
        <p:spPr bwMode="gray">
          <a:xfrm>
            <a:off x="698065" y="1857364"/>
            <a:ext cx="3398345" cy="830997"/>
          </a:xfrm>
          <a:prstGeom prst="rect">
            <a:avLst/>
          </a:prstGeom>
          <a:noFill/>
          <a:ln w="9525" algn="ctr">
            <a:noFill/>
            <a:miter lim="800000"/>
            <a:headEnd/>
            <a:tailEnd/>
          </a:ln>
          <a:effectLst/>
        </p:spPr>
        <p:txBody>
          <a:bodyPr wrap="square">
            <a:spAutoFit/>
          </a:bodyPr>
          <a:lstStyle/>
          <a:p>
            <a:pPr>
              <a:spcBef>
                <a:spcPct val="50000"/>
              </a:spcBef>
            </a:pPr>
            <a:r>
              <a:rPr lang="en-US" sz="2400" b="1" smtClean="0">
                <a:solidFill>
                  <a:srgbClr val="660066"/>
                </a:solidFill>
                <a:latin typeface="Times New Roman" panose="02020603050405020304" pitchFamily="18" charset="0"/>
                <a:cs typeface="Times New Roman" panose="02020603050405020304" pitchFamily="18" charset="0"/>
              </a:rPr>
              <a:t>- </a:t>
            </a:r>
            <a:r>
              <a:rPr lang="en-US" sz="2400" smtClean="0">
                <a:solidFill>
                  <a:srgbClr val="660066"/>
                </a:solidFill>
                <a:latin typeface="Times New Roman" panose="02020603050405020304" pitchFamily="18" charset="0"/>
                <a:cs typeface="Times New Roman" panose="02020603050405020304" pitchFamily="18" charset="0"/>
              </a:rPr>
              <a:t>Nhằm mục đích đánh giá xếp loại GV dạy.</a:t>
            </a:r>
            <a:endParaRPr lang="en-US" sz="2400" dirty="0">
              <a:solidFill>
                <a:srgbClr val="660066"/>
              </a:solidFill>
              <a:latin typeface="Times New Roman" panose="02020603050405020304" pitchFamily="18" charset="0"/>
              <a:cs typeface="Times New Roman" panose="02020603050405020304" pitchFamily="18" charset="0"/>
            </a:endParaRPr>
          </a:p>
        </p:txBody>
      </p:sp>
      <p:sp>
        <p:nvSpPr>
          <p:cNvPr id="38" name="Rectangle 31"/>
          <p:cNvSpPr>
            <a:spLocks noChangeArrowheads="1"/>
          </p:cNvSpPr>
          <p:nvPr/>
        </p:nvSpPr>
        <p:spPr bwMode="gray">
          <a:xfrm>
            <a:off x="5033094" y="1785926"/>
            <a:ext cx="3753748" cy="1569660"/>
          </a:xfrm>
          <a:prstGeom prst="rect">
            <a:avLst/>
          </a:prstGeom>
          <a:noFill/>
          <a:ln w="9525" algn="ctr">
            <a:noFill/>
            <a:miter lim="800000"/>
            <a:headEnd/>
            <a:tailEnd/>
          </a:ln>
          <a:effectLst/>
        </p:spPr>
        <p:txBody>
          <a:bodyPr wrap="square">
            <a:spAutoFit/>
          </a:bodyPr>
          <a:lstStyle/>
          <a:p>
            <a:r>
              <a:rPr lang="en-US" alt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GV dạy chia sẻ những ý tưởng mới, những thay đổi, điều chỉnh, cách thức tiến hành, cảm nhận của mình.</a:t>
            </a:r>
            <a:endParaRPr lang="en-AU" altLang="en-US" sz="2400" dirty="0">
              <a:solidFill>
                <a:srgbClr val="0000FF"/>
              </a:solidFill>
              <a:latin typeface="Times New Roman" pitchFamily="18" charset="0"/>
            </a:endParaRPr>
          </a:p>
        </p:txBody>
      </p:sp>
      <p:grpSp>
        <p:nvGrpSpPr>
          <p:cNvPr id="4" name="Group 6"/>
          <p:cNvGrpSpPr>
            <a:grpSpLocks/>
          </p:cNvGrpSpPr>
          <p:nvPr/>
        </p:nvGrpSpPr>
        <p:grpSpPr bwMode="auto">
          <a:xfrm>
            <a:off x="3707904" y="2996951"/>
            <a:ext cx="1276534" cy="1336923"/>
            <a:chOff x="4320" y="1152"/>
            <a:chExt cx="414" cy="402"/>
          </a:xfrm>
        </p:grpSpPr>
        <p:sp>
          <p:nvSpPr>
            <p:cNvPr id="41"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66FF33"/>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2"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solidFill>
                <a:srgbClr val="66FF33"/>
              </a:solidFill>
              <a:prstDash val="solid"/>
              <a:round/>
              <a:headEnd/>
              <a:tailEnd/>
            </a:ln>
          </p:spPr>
          <p:txBody>
            <a:bodyPr/>
            <a:lstStyle/>
            <a:p>
              <a:endParaRPr lang="en-US"/>
            </a:p>
          </p:txBody>
        </p:sp>
      </p:grpSp>
      <p:sp>
        <p:nvSpPr>
          <p:cNvPr id="43" name="Rectangle 31"/>
          <p:cNvSpPr>
            <a:spLocks noChangeArrowheads="1"/>
          </p:cNvSpPr>
          <p:nvPr/>
        </p:nvSpPr>
        <p:spPr bwMode="gray">
          <a:xfrm>
            <a:off x="3779912" y="3127717"/>
            <a:ext cx="1106472" cy="1015663"/>
          </a:xfrm>
          <a:prstGeom prst="rect">
            <a:avLst/>
          </a:prstGeom>
          <a:noFill/>
          <a:ln w="9525" algn="ctr">
            <a:noFill/>
            <a:miter lim="800000"/>
            <a:headEnd/>
            <a:tailEnd/>
          </a:ln>
          <a:effectLst/>
        </p:spPr>
        <p:txBody>
          <a:bodyPr wrap="square">
            <a:spAutoFit/>
          </a:bodyPr>
          <a:lstStyle/>
          <a:p>
            <a:pPr algn="ctr"/>
            <a:r>
              <a:rPr lang="en-US" sz="2000" b="1" smtClean="0">
                <a:solidFill>
                  <a:schemeClr val="bg1"/>
                </a:solidFill>
                <a:cs typeface="Arial" charset="0"/>
              </a:rPr>
              <a:t>5.</a:t>
            </a:r>
            <a:endParaRPr lang="en-US" sz="2000" b="1" dirty="0" smtClean="0">
              <a:solidFill>
                <a:schemeClr val="bg1"/>
              </a:solidFill>
              <a:cs typeface="Arial" charset="0"/>
            </a:endParaRPr>
          </a:p>
          <a:p>
            <a:pPr algn="ctr"/>
            <a:r>
              <a:rPr lang="en-US" sz="2000" b="1" smtClean="0">
                <a:solidFill>
                  <a:schemeClr val="bg1"/>
                </a:solidFill>
                <a:cs typeface="Arial" charset="0"/>
              </a:rPr>
              <a:t>PHÂN TÍCH</a:t>
            </a:r>
            <a:endParaRPr lang="en-US" sz="2000" b="1" dirty="0">
              <a:solidFill>
                <a:schemeClr val="bg1"/>
              </a:solidFill>
              <a:cs typeface="Arial" charset="0"/>
            </a:endParaRPr>
          </a:p>
        </p:txBody>
      </p:sp>
      <p:sp>
        <p:nvSpPr>
          <p:cNvPr id="24" name="Text Box 27"/>
          <p:cNvSpPr txBox="1">
            <a:spLocks noChangeArrowheads="1"/>
          </p:cNvSpPr>
          <p:nvPr/>
        </p:nvSpPr>
        <p:spPr bwMode="gray">
          <a:xfrm>
            <a:off x="685320" y="2669441"/>
            <a:ext cx="3398345" cy="1200329"/>
          </a:xfrm>
          <a:prstGeom prst="rect">
            <a:avLst/>
          </a:prstGeom>
          <a:noFill/>
          <a:ln w="9525" algn="ctr">
            <a:noFill/>
            <a:miter lim="800000"/>
            <a:headEnd/>
            <a:tailEnd/>
          </a:ln>
          <a:effectLst/>
        </p:spPr>
        <p:txBody>
          <a:bodyPr wrap="square">
            <a:spAutoFit/>
          </a:bodyPr>
          <a:lstStyle/>
          <a:p>
            <a:pPr>
              <a:spcBef>
                <a:spcPct val="50000"/>
              </a:spcBef>
            </a:pPr>
            <a:r>
              <a:rPr lang="en-US" sz="2400" b="1" smtClean="0">
                <a:solidFill>
                  <a:srgbClr val="660066"/>
                </a:solidFill>
                <a:latin typeface="Times New Roman" panose="02020603050405020304" pitchFamily="18" charset="0"/>
                <a:cs typeface="Times New Roman" panose="02020603050405020304" pitchFamily="18" charset="0"/>
              </a:rPr>
              <a:t>- </a:t>
            </a:r>
            <a:r>
              <a:rPr lang="en-US" sz="2400" smtClean="0">
                <a:solidFill>
                  <a:srgbClr val="660066"/>
                </a:solidFill>
                <a:latin typeface="Times New Roman" panose="02020603050405020304" pitchFamily="18" charset="0"/>
                <a:cs typeface="Times New Roman" panose="02020603050405020304" pitchFamily="18" charset="0"/>
              </a:rPr>
              <a:t>GV dạy thường chỉ biết lắng nghe một chiều từ các ý kiến đóng góp </a:t>
            </a:r>
          </a:p>
        </p:txBody>
      </p:sp>
      <p:sp>
        <p:nvSpPr>
          <p:cNvPr id="25" name="Text Box 27"/>
          <p:cNvSpPr txBox="1">
            <a:spLocks noChangeArrowheads="1"/>
          </p:cNvSpPr>
          <p:nvPr/>
        </p:nvSpPr>
        <p:spPr bwMode="gray">
          <a:xfrm>
            <a:off x="686452" y="3871745"/>
            <a:ext cx="3398345" cy="1200329"/>
          </a:xfrm>
          <a:prstGeom prst="rect">
            <a:avLst/>
          </a:prstGeom>
          <a:noFill/>
          <a:ln w="9525" algn="ctr">
            <a:noFill/>
            <a:miter lim="800000"/>
            <a:headEnd/>
            <a:tailEnd/>
          </a:ln>
          <a:effectLst/>
        </p:spPr>
        <p:txBody>
          <a:bodyPr wrap="square">
            <a:spAutoFit/>
          </a:bodyPr>
          <a:lstStyle/>
          <a:p>
            <a:pPr>
              <a:spcBef>
                <a:spcPct val="50000"/>
              </a:spcBef>
            </a:pPr>
            <a:r>
              <a:rPr lang="en-US" sz="2400" b="1" smtClean="0">
                <a:solidFill>
                  <a:srgbClr val="660066"/>
                </a:solidFill>
                <a:latin typeface="Times New Roman" panose="02020603050405020304" pitchFamily="18" charset="0"/>
                <a:cs typeface="Times New Roman" panose="02020603050405020304" pitchFamily="18" charset="0"/>
              </a:rPr>
              <a:t>- </a:t>
            </a:r>
            <a:r>
              <a:rPr lang="en-US" sz="2400" smtClean="0">
                <a:solidFill>
                  <a:srgbClr val="660066"/>
                </a:solidFill>
                <a:latin typeface="Times New Roman" panose="02020603050405020304" pitchFamily="18" charset="0"/>
                <a:cs typeface="Times New Roman" panose="02020603050405020304" pitchFamily="18" charset="0"/>
              </a:rPr>
              <a:t>Chốt lại các ý và nêu ý kiến xếp loại chung tiết dạy. </a:t>
            </a:r>
          </a:p>
        </p:txBody>
      </p:sp>
      <p:sp>
        <p:nvSpPr>
          <p:cNvPr id="26" name="Text Box 27"/>
          <p:cNvSpPr txBox="1">
            <a:spLocks noChangeArrowheads="1"/>
          </p:cNvSpPr>
          <p:nvPr/>
        </p:nvSpPr>
        <p:spPr bwMode="gray">
          <a:xfrm>
            <a:off x="699834" y="5086191"/>
            <a:ext cx="3398345" cy="1754326"/>
          </a:xfrm>
          <a:prstGeom prst="rect">
            <a:avLst/>
          </a:prstGeom>
          <a:noFill/>
          <a:ln w="9525" algn="ctr">
            <a:noFill/>
            <a:miter lim="800000"/>
            <a:headEnd/>
            <a:tailEnd/>
          </a:ln>
          <a:effectLst/>
        </p:spPr>
        <p:txBody>
          <a:bodyPr wrap="square">
            <a:spAutoFit/>
          </a:bodyPr>
          <a:lstStyle/>
          <a:p>
            <a:pPr>
              <a:spcBef>
                <a:spcPct val="50000"/>
              </a:spcBef>
            </a:pPr>
            <a:r>
              <a:rPr lang="en-US" sz="2400" b="1" smtClean="0">
                <a:solidFill>
                  <a:srgbClr val="660066"/>
                </a:solidFill>
                <a:latin typeface="Times New Roman" panose="02020603050405020304" pitchFamily="18" charset="0"/>
                <a:cs typeface="Times New Roman" panose="02020603050405020304" pitchFamily="18" charset="0"/>
              </a:rPr>
              <a:t>- </a:t>
            </a:r>
            <a:r>
              <a:rPr lang="en-US" sz="2400" smtClean="0">
                <a:solidFill>
                  <a:srgbClr val="660066"/>
                </a:solidFill>
                <a:latin typeface="Times New Roman" panose="02020603050405020304" pitchFamily="18" charset="0"/>
                <a:cs typeface="Times New Roman" panose="02020603050405020304" pitchFamily="18" charset="0"/>
              </a:rPr>
              <a:t>Không khí buổi sinh hoạt chuyên môn thường nặng nề.</a:t>
            </a:r>
          </a:p>
          <a:p>
            <a:pPr>
              <a:spcBef>
                <a:spcPct val="50000"/>
              </a:spcBef>
            </a:pPr>
            <a:endParaRPr lang="en-US" sz="2400" smtClean="0">
              <a:solidFill>
                <a:srgbClr val="660066"/>
              </a:solidFill>
              <a:latin typeface="Times New Roman" panose="02020603050405020304" pitchFamily="18" charset="0"/>
              <a:cs typeface="Times New Roman" panose="02020603050405020304" pitchFamily="18" charset="0"/>
            </a:endParaRPr>
          </a:p>
        </p:txBody>
      </p:sp>
      <p:sp>
        <p:nvSpPr>
          <p:cNvPr id="27" name="Rectangle 31"/>
          <p:cNvSpPr>
            <a:spLocks noChangeArrowheads="1"/>
          </p:cNvSpPr>
          <p:nvPr/>
        </p:nvSpPr>
        <p:spPr bwMode="gray">
          <a:xfrm>
            <a:off x="5029656" y="3286124"/>
            <a:ext cx="3900062" cy="1569660"/>
          </a:xfrm>
          <a:prstGeom prst="rect">
            <a:avLst/>
          </a:prstGeom>
          <a:noFill/>
          <a:ln w="9525" algn="ctr">
            <a:noFill/>
            <a:miter lim="800000"/>
            <a:headEnd/>
            <a:tailEnd/>
          </a:ln>
          <a:effectLst/>
        </p:spPr>
        <p:txBody>
          <a:bodyPr wrap="square">
            <a:spAutoFit/>
          </a:bodyPr>
          <a:lstStyle/>
          <a:p>
            <a:r>
              <a:rPr lang="en-US" alt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Góp ý trên tinh thần trao đổi, chia sẻ, mang tính xây dựng; tập trung phân tích các vấn đề liên quan đến HS.</a:t>
            </a:r>
            <a:endParaRPr lang="en-AU" altLang="en-US" sz="2400" dirty="0">
              <a:solidFill>
                <a:srgbClr val="0000FF"/>
              </a:solidFill>
              <a:latin typeface="Times New Roman" pitchFamily="18" charset="0"/>
            </a:endParaRPr>
          </a:p>
        </p:txBody>
      </p:sp>
      <p:sp>
        <p:nvSpPr>
          <p:cNvPr id="28" name="Rectangle 31"/>
          <p:cNvSpPr>
            <a:spLocks noChangeArrowheads="1"/>
          </p:cNvSpPr>
          <p:nvPr/>
        </p:nvSpPr>
        <p:spPr bwMode="gray">
          <a:xfrm>
            <a:off x="4857752" y="4857760"/>
            <a:ext cx="4100962" cy="461665"/>
          </a:xfrm>
          <a:prstGeom prst="rect">
            <a:avLst/>
          </a:prstGeom>
          <a:noFill/>
          <a:ln w="9525" algn="ctr">
            <a:noFill/>
            <a:miter lim="800000"/>
            <a:headEnd/>
            <a:tailEnd/>
          </a:ln>
          <a:effectLst/>
        </p:spPr>
        <p:txBody>
          <a:bodyPr wrap="square">
            <a:spAutoFit/>
          </a:bodyPr>
          <a:lstStyle/>
          <a:p>
            <a:r>
              <a:rPr lang="en-US" altLang="en-US" sz="2400" smtClean="0">
                <a:solidFill>
                  <a:srgbClr val="0000FF"/>
                </a:solidFill>
                <a:latin typeface="Times New Roman" pitchFamily="18" charset="0"/>
              </a:rPr>
              <a:t>- </a:t>
            </a:r>
            <a:r>
              <a:rPr lang="en-US" sz="2400" smtClean="0">
                <a:solidFill>
                  <a:srgbClr val="0000FF"/>
                </a:solidFill>
                <a:latin typeface="Times New Roman" pitchFamily="18" charset="0"/>
              </a:rPr>
              <a:t>Không đánh giá, xếp loại GV</a:t>
            </a:r>
            <a:endParaRPr lang="en-AU" altLang="en-US" sz="2400" dirty="0" smtClean="0">
              <a:solidFill>
                <a:srgbClr val="0000FF"/>
              </a:solidFill>
              <a:latin typeface="Times New Roman" pitchFamily="18" charset="0"/>
            </a:endParaRPr>
          </a:p>
        </p:txBody>
      </p:sp>
      <p:sp>
        <p:nvSpPr>
          <p:cNvPr id="29" name="Rectangle 31"/>
          <p:cNvSpPr>
            <a:spLocks noChangeArrowheads="1"/>
          </p:cNvSpPr>
          <p:nvPr/>
        </p:nvSpPr>
        <p:spPr bwMode="gray">
          <a:xfrm>
            <a:off x="4857752" y="5286388"/>
            <a:ext cx="4100962" cy="1200329"/>
          </a:xfrm>
          <a:prstGeom prst="rect">
            <a:avLst/>
          </a:prstGeom>
          <a:noFill/>
          <a:ln w="9525" algn="ctr">
            <a:noFill/>
            <a:miter lim="800000"/>
            <a:headEnd/>
            <a:tailEnd/>
          </a:ln>
          <a:effectLst/>
        </p:spPr>
        <p:txBody>
          <a:bodyPr wrap="square">
            <a:spAutoFit/>
          </a:bodyPr>
          <a:lstStyle/>
          <a:p>
            <a:r>
              <a:rPr lang="en-US" alt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Người chủ </a:t>
            </a:r>
            <a:r>
              <a:rPr lang="en-US" sz="2400" smtClean="0">
                <a:solidFill>
                  <a:srgbClr val="0000FF"/>
                </a:solidFill>
                <a:latin typeface="Times New Roman" pitchFamily="18" charset="0"/>
              </a:rPr>
              <a:t>trì tôn trọng </a:t>
            </a:r>
            <a:r>
              <a:rPr lang="en-US" sz="2400" dirty="0" smtClean="0">
                <a:solidFill>
                  <a:srgbClr val="0000FF"/>
                </a:solidFill>
                <a:latin typeface="Times New Roman" pitchFamily="18" charset="0"/>
              </a:rPr>
              <a:t>và lắng nghe tất cả ý kiến của GV, không áp đặt ý kiến của mình.</a:t>
            </a:r>
          </a:p>
        </p:txBody>
      </p:sp>
    </p:spTree>
    <p:extLst>
      <p:ext uri="{BB962C8B-B14F-4D97-AF65-F5344CB8AC3E}">
        <p14:creationId xmlns:p14="http://schemas.microsoft.com/office/powerpoint/2010/main" val="276523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
          <p:cNvSpPr>
            <a:spLocks noChangeArrowheads="1"/>
          </p:cNvSpPr>
          <p:nvPr/>
        </p:nvSpPr>
        <p:spPr bwMode="gray">
          <a:xfrm flipV="1">
            <a:off x="642910" y="5380038"/>
            <a:ext cx="3306763" cy="487362"/>
          </a:xfrm>
          <a:prstGeom prst="ellipse">
            <a:avLst/>
          </a:prstGeom>
          <a:solidFill>
            <a:srgbClr val="000000">
              <a:alpha val="30000"/>
            </a:srgbClr>
          </a:solidFill>
          <a:ln w="9525" algn="ctr">
            <a:noFill/>
            <a:round/>
            <a:headEnd/>
            <a:tailEnd/>
          </a:ln>
          <a:effectLst/>
        </p:spPr>
        <p:txBody>
          <a:bodyPr wrap="none" anchor="ctr"/>
          <a:lstStyle/>
          <a:p>
            <a:endParaRPr lang="en-US"/>
          </a:p>
        </p:txBody>
      </p:sp>
      <p:sp>
        <p:nvSpPr>
          <p:cNvPr id="79875" name="Oval 3"/>
          <p:cNvSpPr>
            <a:spLocks noChangeArrowheads="1"/>
          </p:cNvSpPr>
          <p:nvPr/>
        </p:nvSpPr>
        <p:spPr bwMode="gray">
          <a:xfrm flipV="1">
            <a:off x="5090727" y="5353050"/>
            <a:ext cx="3305175" cy="485775"/>
          </a:xfrm>
          <a:prstGeom prst="ellipse">
            <a:avLst/>
          </a:prstGeom>
          <a:solidFill>
            <a:srgbClr val="000000">
              <a:alpha val="30000"/>
            </a:srgbClr>
          </a:solidFill>
          <a:ln w="9525" algn="ctr">
            <a:noFill/>
            <a:round/>
            <a:headEnd/>
            <a:tailEnd/>
          </a:ln>
          <a:effectLst/>
        </p:spPr>
        <p:txBody>
          <a:bodyPr wrap="none" anchor="ctr"/>
          <a:lstStyle/>
          <a:p>
            <a:endParaRPr lang="en-US"/>
          </a:p>
        </p:txBody>
      </p:sp>
      <p:grpSp>
        <p:nvGrpSpPr>
          <p:cNvPr id="2" name="Group 4"/>
          <p:cNvGrpSpPr>
            <a:grpSpLocks/>
          </p:cNvGrpSpPr>
          <p:nvPr/>
        </p:nvGrpSpPr>
        <p:grpSpPr bwMode="auto">
          <a:xfrm>
            <a:off x="271369" y="1428736"/>
            <a:ext cx="4140337" cy="4079889"/>
            <a:chOff x="681" y="1673"/>
            <a:chExt cx="2027" cy="1938"/>
          </a:xfrm>
        </p:grpSpPr>
        <p:sp>
          <p:nvSpPr>
            <p:cNvPr id="79877" name="Rectangle 5"/>
            <p:cNvSpPr>
              <a:spLocks noChangeArrowheads="1"/>
            </p:cNvSpPr>
            <p:nvPr/>
          </p:nvSpPr>
          <p:spPr bwMode="gray">
            <a:xfrm>
              <a:off x="2367" y="1675"/>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8" name="Rectangle 6"/>
            <p:cNvSpPr>
              <a:spLocks noChangeArrowheads="1"/>
            </p:cNvSpPr>
            <p:nvPr/>
          </p:nvSpPr>
          <p:spPr bwMode="gray">
            <a:xfrm>
              <a:off x="940" y="1673"/>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9" name="AutoShape 7"/>
            <p:cNvSpPr>
              <a:spLocks noChangeArrowheads="1"/>
            </p:cNvSpPr>
            <p:nvPr/>
          </p:nvSpPr>
          <p:spPr bwMode="gray">
            <a:xfrm>
              <a:off x="787" y="1798"/>
              <a:ext cx="1784" cy="350"/>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en-US" sz="1600" b="0">
                  <a:solidFill>
                    <a:srgbClr val="000000"/>
                  </a:solidFill>
                  <a:cs typeface="Arial" charset="0"/>
                </a:rPr>
                <a:t> </a:t>
              </a:r>
              <a:r>
                <a:rPr lang="en-US" sz="2400" smtClean="0"/>
                <a:t>Kết quả học tập ít được </a:t>
              </a:r>
            </a:p>
            <a:p>
              <a:pPr algn="ctr" eaLnBrk="0" hangingPunct="0">
                <a:buFont typeface="Wingdings" pitchFamily="2" charset="2"/>
                <a:buNone/>
              </a:pPr>
              <a:r>
                <a:rPr lang="en-US" sz="2400" smtClean="0"/>
                <a:t>cải thiện</a:t>
              </a:r>
              <a:endParaRPr lang="en-US" sz="2400">
                <a:solidFill>
                  <a:srgbClr val="000000"/>
                </a:solidFill>
                <a:cs typeface="Arial" charset="0"/>
              </a:endParaRPr>
            </a:p>
          </p:txBody>
        </p:sp>
        <p:sp>
          <p:nvSpPr>
            <p:cNvPr id="79881" name="AutoShape 9"/>
            <p:cNvSpPr>
              <a:spLocks noChangeArrowheads="1"/>
            </p:cNvSpPr>
            <p:nvPr/>
          </p:nvSpPr>
          <p:spPr bwMode="gray">
            <a:xfrm>
              <a:off x="681" y="2250"/>
              <a:ext cx="2027" cy="358"/>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Những HS gặp khó khăn trong </a:t>
              </a:r>
            </a:p>
            <a:p>
              <a:pPr algn="ctr" eaLnBrk="0" hangingPunct="0"/>
              <a:r>
                <a:rPr lang="en-US" sz="2400" smtClean="0"/>
                <a:t>học tập thường bị “bỏ quên</a:t>
              </a:r>
              <a:r>
                <a:rPr lang="en-US" sz="1600" smtClean="0"/>
                <a:t>”.</a:t>
              </a:r>
              <a:endParaRPr lang="en-AU" sz="1600" smtClean="0"/>
            </a:p>
          </p:txBody>
        </p:sp>
        <p:sp>
          <p:nvSpPr>
            <p:cNvPr id="79882" name="AutoShape 10"/>
            <p:cNvSpPr>
              <a:spLocks noChangeArrowheads="1"/>
            </p:cNvSpPr>
            <p:nvPr/>
          </p:nvSpPr>
          <p:spPr bwMode="gray">
            <a:xfrm>
              <a:off x="723" y="2725"/>
              <a:ext cx="1957" cy="326"/>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2400"/>
                <a:t> </a:t>
              </a:r>
              <a:r>
                <a:rPr lang="en-US" sz="2400" smtClean="0"/>
                <a:t>Tiết dạy không đúng </a:t>
              </a:r>
            </a:p>
            <a:p>
              <a:pPr algn="ctr" eaLnBrk="0" hangingPunct="0"/>
              <a:r>
                <a:rPr lang="en-US" sz="2400" smtClean="0"/>
                <a:t>thực chất,.</a:t>
              </a:r>
              <a:endParaRPr lang="en-AU" sz="2400" smtClean="0"/>
            </a:p>
          </p:txBody>
        </p:sp>
        <p:sp>
          <p:nvSpPr>
            <p:cNvPr id="79883" name="AutoShape 11"/>
            <p:cNvSpPr>
              <a:spLocks noChangeArrowheads="1"/>
            </p:cNvSpPr>
            <p:nvPr/>
          </p:nvSpPr>
          <p:spPr bwMode="gray">
            <a:xfrm>
              <a:off x="723" y="3142"/>
              <a:ext cx="1957" cy="363"/>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en-US" sz="1600">
                  <a:solidFill>
                    <a:srgbClr val="000000"/>
                  </a:solidFill>
                  <a:cs typeface="Arial" charset="0"/>
                </a:rPr>
                <a:t> </a:t>
              </a:r>
              <a:r>
                <a:rPr lang="en-US" sz="2400" smtClean="0"/>
                <a:t>HS là “diễn viên”, </a:t>
              </a:r>
              <a:r>
                <a:rPr lang="en-US" sz="2400" smtClean="0">
                  <a:sym typeface="Wingdings" panose="05000000000000000000" pitchFamily="2" charset="2"/>
                </a:rPr>
                <a:t></a:t>
              </a:r>
              <a:r>
                <a:rPr lang="en-US" sz="2400" smtClean="0"/>
                <a:t> mệt mỏi, </a:t>
              </a:r>
            </a:p>
            <a:p>
              <a:pPr algn="ctr" eaLnBrk="0" hangingPunct="0">
                <a:buFont typeface="Wingdings" pitchFamily="2" charset="2"/>
                <a:buNone/>
              </a:pPr>
              <a:r>
                <a:rPr lang="en-US" sz="2400" smtClean="0"/>
                <a:t>nhàm chán</a:t>
              </a:r>
              <a:endParaRPr lang="en-US" sz="2400"/>
            </a:p>
          </p:txBody>
        </p:sp>
      </p:grpSp>
      <p:sp>
        <p:nvSpPr>
          <p:cNvPr id="79884" name="AutoShape 12"/>
          <p:cNvSpPr>
            <a:spLocks noChangeArrowheads="1"/>
          </p:cNvSpPr>
          <p:nvPr/>
        </p:nvSpPr>
        <p:spPr bwMode="auto">
          <a:xfrm>
            <a:off x="2662270" y="928670"/>
            <a:ext cx="3838556" cy="428628"/>
          </a:xfrm>
          <a:prstGeom prst="roundRect">
            <a:avLst>
              <a:gd name="adj" fmla="val 0"/>
            </a:avLst>
          </a:prstGeom>
          <a:noFill/>
          <a:ln w="19050" cap="rnd">
            <a:noFill/>
            <a:prstDash val="sysDot"/>
            <a:round/>
            <a:headEnd/>
            <a:tailEnd/>
          </a:ln>
          <a:effectLst/>
        </p:spPr>
        <p:txBody>
          <a:bodyPr wrap="none" anchor="ctr"/>
          <a:lstStyle/>
          <a:p>
            <a:pPr algn="ctr"/>
            <a:r>
              <a:rPr lang="en-US" sz="2000" b="1" dirty="0" smtClean="0">
                <a:solidFill>
                  <a:srgbClr val="0000CC"/>
                </a:solidFill>
                <a:cs typeface="Arial" charset="0"/>
              </a:rPr>
              <a:t>6</a:t>
            </a:r>
            <a:r>
              <a:rPr lang="en-US" sz="2000" b="1" smtClean="0">
                <a:solidFill>
                  <a:srgbClr val="0000CC"/>
                </a:solidFill>
                <a:cs typeface="Arial" charset="0"/>
              </a:rPr>
              <a:t>. Kết </a:t>
            </a:r>
            <a:r>
              <a:rPr lang="en-US" sz="2000" b="1" dirty="0" smtClean="0">
                <a:solidFill>
                  <a:srgbClr val="0000CC"/>
                </a:solidFill>
                <a:cs typeface="Arial" charset="0"/>
              </a:rPr>
              <a:t>quả - </a:t>
            </a:r>
            <a:r>
              <a:rPr lang="en-US" sz="2000" b="1" dirty="0" smtClean="0">
                <a:solidFill>
                  <a:srgbClr val="FF0000"/>
                </a:solidFill>
                <a:cs typeface="Arial" charset="0"/>
              </a:rPr>
              <a:t>Đối với học sinh</a:t>
            </a:r>
            <a:endParaRPr lang="en-US" sz="2000" b="1" dirty="0">
              <a:solidFill>
                <a:srgbClr val="FF0000"/>
              </a:solidFill>
              <a:cs typeface="Arial" charset="0"/>
            </a:endParaRPr>
          </a:p>
        </p:txBody>
      </p:sp>
      <p:grpSp>
        <p:nvGrpSpPr>
          <p:cNvPr id="3" name="Group 13"/>
          <p:cNvGrpSpPr>
            <a:grpSpLocks/>
          </p:cNvGrpSpPr>
          <p:nvPr/>
        </p:nvGrpSpPr>
        <p:grpSpPr bwMode="auto">
          <a:xfrm>
            <a:off x="4643616" y="1428736"/>
            <a:ext cx="4214486" cy="4079890"/>
            <a:chOff x="2868" y="1670"/>
            <a:chExt cx="2156" cy="1941"/>
          </a:xfrm>
        </p:grpSpPr>
        <p:sp>
          <p:nvSpPr>
            <p:cNvPr id="79886" name="Rectangle 14"/>
            <p:cNvSpPr>
              <a:spLocks noChangeArrowheads="1"/>
            </p:cNvSpPr>
            <p:nvPr/>
          </p:nvSpPr>
          <p:spPr bwMode="gray">
            <a:xfrm>
              <a:off x="4661" y="1670"/>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7" name="Rectangle 15"/>
            <p:cNvSpPr>
              <a:spLocks noChangeArrowheads="1"/>
            </p:cNvSpPr>
            <p:nvPr/>
          </p:nvSpPr>
          <p:spPr bwMode="gray">
            <a:xfrm>
              <a:off x="3154" y="1675"/>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8" name="AutoShape 16"/>
            <p:cNvSpPr>
              <a:spLocks noChangeArrowheads="1"/>
            </p:cNvSpPr>
            <p:nvPr/>
          </p:nvSpPr>
          <p:spPr bwMode="gray">
            <a:xfrm>
              <a:off x="2941" y="1801"/>
              <a:ext cx="2010" cy="345"/>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b="0" dirty="0">
                  <a:solidFill>
                    <a:srgbClr val="000000"/>
                  </a:solidFill>
                  <a:cs typeface="Arial" charset="0"/>
                </a:rPr>
                <a:t> </a:t>
              </a:r>
              <a:r>
                <a:rPr lang="en-US" sz="2400" dirty="0" smtClean="0"/>
                <a:t>Kết quả học tập của HS </a:t>
              </a:r>
            </a:p>
            <a:p>
              <a:pPr algn="ctr" eaLnBrk="0" hangingPunct="0"/>
              <a:r>
                <a:rPr lang="en-US" sz="2400" dirty="0" smtClean="0"/>
                <a:t>được cải thiện</a:t>
              </a:r>
              <a:r>
                <a:rPr lang="en-US" sz="1600" dirty="0" smtClean="0"/>
                <a:t>.</a:t>
              </a:r>
            </a:p>
          </p:txBody>
        </p:sp>
        <p:sp>
          <p:nvSpPr>
            <p:cNvPr id="79890" name="AutoShape 18"/>
            <p:cNvSpPr>
              <a:spLocks noChangeArrowheads="1"/>
            </p:cNvSpPr>
            <p:nvPr/>
          </p:nvSpPr>
          <p:spPr bwMode="gray">
            <a:xfrm>
              <a:off x="2868" y="2275"/>
              <a:ext cx="2156" cy="465"/>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en-US" sz="1600" dirty="0">
                  <a:solidFill>
                    <a:srgbClr val="000000"/>
                  </a:solidFill>
                  <a:cs typeface="Arial" charset="0"/>
                </a:rPr>
                <a:t> </a:t>
              </a:r>
              <a:r>
                <a:rPr lang="en-US" sz="2400" dirty="0" smtClean="0"/>
                <a:t>HS tự tin hơn, tham gia </a:t>
              </a:r>
            </a:p>
            <a:p>
              <a:pPr algn="ctr" eaLnBrk="0" hangingPunct="0">
                <a:buFont typeface="Wingdings" pitchFamily="2" charset="2"/>
                <a:buNone/>
              </a:pPr>
              <a:r>
                <a:rPr lang="en-US" sz="2400" dirty="0" smtClean="0"/>
                <a:t>tích cực vào các hoạt động, </a:t>
              </a:r>
            </a:p>
            <a:p>
              <a:pPr algn="ctr" eaLnBrk="0" hangingPunct="0">
                <a:buFont typeface="Wingdings" pitchFamily="2" charset="2"/>
                <a:buNone/>
              </a:pPr>
              <a:r>
                <a:rPr lang="en-US" sz="2400" dirty="0" smtClean="0"/>
                <a:t>không có HS nào bị “bỏ quên”.</a:t>
              </a:r>
              <a:endParaRPr lang="en-US" sz="2400" dirty="0"/>
            </a:p>
          </p:txBody>
        </p:sp>
        <p:sp>
          <p:nvSpPr>
            <p:cNvPr id="79891" name="AutoShape 19"/>
            <p:cNvSpPr>
              <a:spLocks noChangeArrowheads="1"/>
            </p:cNvSpPr>
            <p:nvPr/>
          </p:nvSpPr>
          <p:spPr bwMode="gray">
            <a:xfrm>
              <a:off x="2941" y="2860"/>
              <a:ext cx="2010" cy="612"/>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dirty="0">
                  <a:solidFill>
                    <a:srgbClr val="000000"/>
                  </a:solidFill>
                  <a:cs typeface="Arial" charset="0"/>
                </a:rPr>
                <a:t> </a:t>
              </a:r>
              <a:r>
                <a:rPr lang="en-US" sz="2400" dirty="0" smtClean="0"/>
                <a:t>Quan hệ giữa các HS</a:t>
              </a:r>
            </a:p>
            <a:p>
              <a:pPr algn="ctr" eaLnBrk="0" hangingPunct="0"/>
              <a:r>
                <a:rPr lang="en-US" sz="2400" dirty="0" smtClean="0"/>
                <a:t>trở nên thân thiện, gần gũi </a:t>
              </a:r>
            </a:p>
            <a:p>
              <a:pPr algn="ctr" eaLnBrk="0" hangingPunct="0"/>
              <a:r>
                <a:rPr lang="en-US" sz="2400" dirty="0" smtClean="0"/>
                <a:t>về khoảng cách kiến thức.</a:t>
              </a:r>
            </a:p>
          </p:txBody>
        </p:sp>
      </p:grpSp>
      <p:sp>
        <p:nvSpPr>
          <p:cNvPr id="79893" name="Rectangle 21"/>
          <p:cNvSpPr>
            <a:spLocks noChangeArrowheads="1"/>
          </p:cNvSpPr>
          <p:nvPr/>
        </p:nvSpPr>
        <p:spPr bwMode="black">
          <a:xfrm>
            <a:off x="714348" y="5438775"/>
            <a:ext cx="3064356" cy="369332"/>
          </a:xfrm>
          <a:prstGeom prst="rect">
            <a:avLst/>
          </a:prstGeom>
          <a:noFill/>
          <a:ln w="9525" algn="ctr">
            <a:noFill/>
            <a:miter lim="800000"/>
            <a:headEnd/>
            <a:tailEnd/>
          </a:ln>
          <a:effectLst/>
        </p:spPr>
        <p:txBody>
          <a:bodyPr wrap="square">
            <a:spAutoFit/>
          </a:bodyPr>
          <a:lstStyle/>
          <a:p>
            <a:pPr algn="ctr"/>
            <a:r>
              <a:rPr lang="en-US" b="1" smtClean="0">
                <a:solidFill>
                  <a:srgbClr val="FF0000"/>
                </a:solidFill>
                <a:cs typeface="Arial" charset="0"/>
              </a:rPr>
              <a:t>SHCM  TRUYỀN THỐNG</a:t>
            </a:r>
            <a:endParaRPr lang="en-US">
              <a:cs typeface="Arial" charset="0"/>
            </a:endParaRPr>
          </a:p>
        </p:txBody>
      </p:sp>
      <p:sp>
        <p:nvSpPr>
          <p:cNvPr id="79894" name="Rectangle 22"/>
          <p:cNvSpPr>
            <a:spLocks noChangeArrowheads="1"/>
          </p:cNvSpPr>
          <p:nvPr/>
        </p:nvSpPr>
        <p:spPr bwMode="black">
          <a:xfrm>
            <a:off x="5366778" y="5399088"/>
            <a:ext cx="2709396" cy="369332"/>
          </a:xfrm>
          <a:prstGeom prst="rect">
            <a:avLst/>
          </a:prstGeom>
          <a:noFill/>
          <a:ln w="9525" algn="ctr">
            <a:noFill/>
            <a:miter lim="800000"/>
            <a:headEnd/>
            <a:tailEnd/>
          </a:ln>
          <a:effectLst/>
        </p:spPr>
        <p:txBody>
          <a:bodyPr wrap="none">
            <a:spAutoFit/>
          </a:bodyPr>
          <a:lstStyle/>
          <a:p>
            <a:pPr algn="ctr"/>
            <a:r>
              <a:rPr lang="en-US" b="1" smtClean="0">
                <a:solidFill>
                  <a:srgbClr val="FF0000"/>
                </a:solidFill>
                <a:cs typeface="Arial" charset="0"/>
              </a:rPr>
              <a:t>NGHIÊN CỨU BÀI HỌC</a:t>
            </a:r>
          </a:p>
        </p:txBody>
      </p:sp>
      <p:sp>
        <p:nvSpPr>
          <p:cNvPr id="25"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SO SÁNH SỰ KHÁC NHAU</a:t>
            </a:r>
            <a:endParaRPr lang="en-US" sz="3000" i="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
          <p:cNvSpPr>
            <a:spLocks noChangeArrowheads="1"/>
          </p:cNvSpPr>
          <p:nvPr/>
        </p:nvSpPr>
        <p:spPr bwMode="gray">
          <a:xfrm flipV="1">
            <a:off x="642910" y="5380038"/>
            <a:ext cx="3306763" cy="487362"/>
          </a:xfrm>
          <a:prstGeom prst="ellipse">
            <a:avLst/>
          </a:prstGeom>
          <a:solidFill>
            <a:srgbClr val="000000">
              <a:alpha val="30000"/>
            </a:srgbClr>
          </a:solidFill>
          <a:ln w="9525" algn="ctr">
            <a:noFill/>
            <a:round/>
            <a:headEnd/>
            <a:tailEnd/>
          </a:ln>
          <a:effectLst/>
        </p:spPr>
        <p:txBody>
          <a:bodyPr wrap="none" anchor="ctr"/>
          <a:lstStyle/>
          <a:p>
            <a:endParaRPr lang="en-US"/>
          </a:p>
        </p:txBody>
      </p:sp>
      <p:sp>
        <p:nvSpPr>
          <p:cNvPr id="79875" name="Oval 3"/>
          <p:cNvSpPr>
            <a:spLocks noChangeArrowheads="1"/>
          </p:cNvSpPr>
          <p:nvPr/>
        </p:nvSpPr>
        <p:spPr bwMode="gray">
          <a:xfrm flipV="1">
            <a:off x="5090727" y="5353050"/>
            <a:ext cx="3305175" cy="485775"/>
          </a:xfrm>
          <a:prstGeom prst="ellipse">
            <a:avLst/>
          </a:prstGeom>
          <a:solidFill>
            <a:srgbClr val="000000">
              <a:alpha val="30000"/>
            </a:srgbClr>
          </a:solidFill>
          <a:ln w="9525" algn="ctr">
            <a:noFill/>
            <a:round/>
            <a:headEnd/>
            <a:tailEnd/>
          </a:ln>
          <a:effectLst/>
        </p:spPr>
        <p:txBody>
          <a:bodyPr wrap="none" anchor="ctr"/>
          <a:lstStyle/>
          <a:p>
            <a:endParaRPr lang="en-US"/>
          </a:p>
        </p:txBody>
      </p:sp>
      <p:grpSp>
        <p:nvGrpSpPr>
          <p:cNvPr id="2" name="Group 4"/>
          <p:cNvGrpSpPr>
            <a:grpSpLocks/>
          </p:cNvGrpSpPr>
          <p:nvPr/>
        </p:nvGrpSpPr>
        <p:grpSpPr bwMode="auto">
          <a:xfrm>
            <a:off x="242773" y="1428736"/>
            <a:ext cx="4154635" cy="4079889"/>
            <a:chOff x="667" y="1673"/>
            <a:chExt cx="2034" cy="1938"/>
          </a:xfrm>
        </p:grpSpPr>
        <p:sp>
          <p:nvSpPr>
            <p:cNvPr id="79877" name="Rectangle 5"/>
            <p:cNvSpPr>
              <a:spLocks noChangeArrowheads="1"/>
            </p:cNvSpPr>
            <p:nvPr/>
          </p:nvSpPr>
          <p:spPr bwMode="gray">
            <a:xfrm>
              <a:off x="2367" y="1675"/>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8" name="Rectangle 6"/>
            <p:cNvSpPr>
              <a:spLocks noChangeArrowheads="1"/>
            </p:cNvSpPr>
            <p:nvPr/>
          </p:nvSpPr>
          <p:spPr bwMode="gray">
            <a:xfrm>
              <a:off x="940" y="1673"/>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9" name="AutoShape 7"/>
            <p:cNvSpPr>
              <a:spLocks noChangeArrowheads="1"/>
            </p:cNvSpPr>
            <p:nvPr/>
          </p:nvSpPr>
          <p:spPr bwMode="gray">
            <a:xfrm>
              <a:off x="780" y="1798"/>
              <a:ext cx="1784" cy="554"/>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b="0">
                  <a:solidFill>
                    <a:srgbClr val="000000"/>
                  </a:solidFill>
                  <a:cs typeface="Arial" charset="0"/>
                </a:rPr>
                <a:t> </a:t>
              </a:r>
              <a:r>
                <a:rPr lang="en-US" sz="2400" smtClean="0"/>
                <a:t>Bị “áp lực”, phải “bám sát” </a:t>
              </a:r>
            </a:p>
            <a:p>
              <a:pPr algn="ctr" eaLnBrk="0" hangingPunct="0"/>
              <a:r>
                <a:rPr lang="en-US" sz="2400" smtClean="0"/>
                <a:t>những quy định, </a:t>
              </a:r>
            </a:p>
            <a:p>
              <a:pPr algn="ctr" eaLnBrk="0" hangingPunct="0"/>
              <a:r>
                <a:rPr lang="en-US" sz="2400" smtClean="0"/>
                <a:t>không dám sáng tạo. </a:t>
              </a:r>
            </a:p>
          </p:txBody>
        </p:sp>
        <p:sp>
          <p:nvSpPr>
            <p:cNvPr id="79881" name="AutoShape 9"/>
            <p:cNvSpPr>
              <a:spLocks noChangeArrowheads="1"/>
            </p:cNvSpPr>
            <p:nvPr/>
          </p:nvSpPr>
          <p:spPr bwMode="gray">
            <a:xfrm>
              <a:off x="667" y="2420"/>
              <a:ext cx="2027" cy="528"/>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GV lúng túng khi gặp </a:t>
              </a:r>
            </a:p>
            <a:p>
              <a:pPr algn="ctr" eaLnBrk="0" hangingPunct="0"/>
              <a:r>
                <a:rPr lang="en-US" sz="2400" smtClean="0"/>
                <a:t>tình huống. PPDH trong tiết </a:t>
              </a:r>
            </a:p>
            <a:p>
              <a:pPr algn="ctr" eaLnBrk="0" hangingPunct="0"/>
              <a:r>
                <a:rPr lang="en-US" sz="2400" smtClean="0"/>
                <a:t>dạy mang tính hình thức</a:t>
              </a:r>
              <a:r>
                <a:rPr lang="en-US" sz="1600" smtClean="0"/>
                <a:t>”.</a:t>
              </a:r>
              <a:endParaRPr lang="en-AU" sz="1600" smtClean="0"/>
            </a:p>
          </p:txBody>
        </p:sp>
        <p:sp>
          <p:nvSpPr>
            <p:cNvPr id="79883" name="AutoShape 11"/>
            <p:cNvSpPr>
              <a:spLocks noChangeArrowheads="1"/>
            </p:cNvSpPr>
            <p:nvPr/>
          </p:nvSpPr>
          <p:spPr bwMode="gray">
            <a:xfrm>
              <a:off x="674" y="3023"/>
              <a:ext cx="2027" cy="475"/>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en-US" sz="1600">
                  <a:solidFill>
                    <a:srgbClr val="000000"/>
                  </a:solidFill>
                  <a:cs typeface="Arial" charset="0"/>
                </a:rPr>
                <a:t> </a:t>
              </a:r>
              <a:r>
                <a:rPr lang="en-US" sz="2400" smtClean="0"/>
                <a:t>Tiết dạy đôi khi quá “lý tưởng” </a:t>
              </a:r>
            </a:p>
            <a:p>
              <a:pPr algn="ctr" eaLnBrk="0" hangingPunct="0">
                <a:buFont typeface="Wingdings" pitchFamily="2" charset="2"/>
                <a:buNone/>
              </a:pPr>
              <a:r>
                <a:rPr lang="en-US" sz="2400" smtClean="0"/>
                <a:t>Người dự giờ không học hỏi </a:t>
              </a:r>
            </a:p>
            <a:p>
              <a:pPr algn="ctr" eaLnBrk="0" hangingPunct="0">
                <a:buFont typeface="Wingdings" pitchFamily="2" charset="2"/>
                <a:buNone/>
              </a:pPr>
              <a:r>
                <a:rPr lang="en-US" sz="2400" smtClean="0"/>
                <a:t>được điều gì.</a:t>
              </a:r>
            </a:p>
          </p:txBody>
        </p:sp>
      </p:grpSp>
      <p:sp>
        <p:nvSpPr>
          <p:cNvPr id="79884" name="AutoShape 12"/>
          <p:cNvSpPr>
            <a:spLocks noChangeArrowheads="1"/>
          </p:cNvSpPr>
          <p:nvPr/>
        </p:nvSpPr>
        <p:spPr bwMode="auto">
          <a:xfrm>
            <a:off x="2662270" y="928670"/>
            <a:ext cx="3838556" cy="428628"/>
          </a:xfrm>
          <a:prstGeom prst="roundRect">
            <a:avLst>
              <a:gd name="adj" fmla="val 0"/>
            </a:avLst>
          </a:prstGeom>
          <a:noFill/>
          <a:ln w="19050" cap="rnd">
            <a:noFill/>
            <a:prstDash val="sysDot"/>
            <a:round/>
            <a:headEnd/>
            <a:tailEnd/>
          </a:ln>
          <a:effectLst/>
        </p:spPr>
        <p:txBody>
          <a:bodyPr wrap="none" anchor="ctr"/>
          <a:lstStyle/>
          <a:p>
            <a:pPr algn="ctr"/>
            <a:r>
              <a:rPr lang="en-US" sz="2000" b="1" dirty="0" smtClean="0">
                <a:solidFill>
                  <a:srgbClr val="0000CC"/>
                </a:solidFill>
                <a:cs typeface="Arial" charset="0"/>
              </a:rPr>
              <a:t>6. Kết quả - </a:t>
            </a:r>
            <a:r>
              <a:rPr lang="en-US" sz="2000" b="1" dirty="0" smtClean="0">
                <a:solidFill>
                  <a:srgbClr val="FF0000"/>
                </a:solidFill>
                <a:cs typeface="Arial" charset="0"/>
              </a:rPr>
              <a:t>Đối với giáo viên</a:t>
            </a:r>
            <a:endParaRPr lang="en-US" sz="2000" b="1" dirty="0">
              <a:solidFill>
                <a:srgbClr val="FF0000"/>
              </a:solidFill>
              <a:cs typeface="Arial" charset="0"/>
            </a:endParaRPr>
          </a:p>
        </p:txBody>
      </p:sp>
      <p:grpSp>
        <p:nvGrpSpPr>
          <p:cNvPr id="3" name="Group 13"/>
          <p:cNvGrpSpPr>
            <a:grpSpLocks/>
          </p:cNvGrpSpPr>
          <p:nvPr/>
        </p:nvGrpSpPr>
        <p:grpSpPr bwMode="auto">
          <a:xfrm>
            <a:off x="4786313" y="1428736"/>
            <a:ext cx="3929089" cy="4079890"/>
            <a:chOff x="2941" y="1670"/>
            <a:chExt cx="2010" cy="1941"/>
          </a:xfrm>
        </p:grpSpPr>
        <p:sp>
          <p:nvSpPr>
            <p:cNvPr id="79886" name="Rectangle 14"/>
            <p:cNvSpPr>
              <a:spLocks noChangeArrowheads="1"/>
            </p:cNvSpPr>
            <p:nvPr/>
          </p:nvSpPr>
          <p:spPr bwMode="gray">
            <a:xfrm>
              <a:off x="4661" y="1670"/>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7" name="Rectangle 15"/>
            <p:cNvSpPr>
              <a:spLocks noChangeArrowheads="1"/>
            </p:cNvSpPr>
            <p:nvPr/>
          </p:nvSpPr>
          <p:spPr bwMode="gray">
            <a:xfrm>
              <a:off x="3154" y="1675"/>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8" name="AutoShape 16"/>
            <p:cNvSpPr>
              <a:spLocks noChangeArrowheads="1"/>
            </p:cNvSpPr>
            <p:nvPr/>
          </p:nvSpPr>
          <p:spPr bwMode="gray">
            <a:xfrm>
              <a:off x="2941" y="1799"/>
              <a:ext cx="2010" cy="510"/>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b="0" dirty="0">
                  <a:solidFill>
                    <a:srgbClr val="000000"/>
                  </a:solidFill>
                  <a:cs typeface="Arial" charset="0"/>
                </a:rPr>
                <a:t> </a:t>
              </a:r>
              <a:r>
                <a:rPr lang="en-US" sz="2400" dirty="0" smtClean="0"/>
                <a:t>Chủ động sáng tạo, tìm ra </a:t>
              </a:r>
            </a:p>
            <a:p>
              <a:pPr algn="ctr" eaLnBrk="0" hangingPunct="0"/>
              <a:r>
                <a:rPr lang="en-US" sz="2400" dirty="0" smtClean="0"/>
                <a:t>các biện pháp để nâng cao </a:t>
              </a:r>
            </a:p>
            <a:p>
              <a:pPr algn="ctr" eaLnBrk="0" hangingPunct="0"/>
              <a:r>
                <a:rPr lang="en-US" sz="2400" dirty="0" smtClean="0"/>
                <a:t>chất lượng dạy và học.</a:t>
              </a:r>
            </a:p>
          </p:txBody>
        </p:sp>
        <p:sp>
          <p:nvSpPr>
            <p:cNvPr id="79890" name="AutoShape 18"/>
            <p:cNvSpPr>
              <a:spLocks noChangeArrowheads="1"/>
            </p:cNvSpPr>
            <p:nvPr/>
          </p:nvSpPr>
          <p:spPr bwMode="gray">
            <a:xfrm>
              <a:off x="2941" y="2361"/>
              <a:ext cx="2010" cy="533"/>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r>
                <a:rPr lang="en-US" sz="1600">
                  <a:solidFill>
                    <a:srgbClr val="000000"/>
                  </a:solidFill>
                  <a:cs typeface="Arial" charset="0"/>
                </a:rPr>
                <a:t> </a:t>
              </a:r>
              <a:r>
                <a:rPr lang="en-US" sz="2400" smtClean="0"/>
                <a:t>Tự nhận ra hạn chế của </a:t>
              </a:r>
            </a:p>
            <a:p>
              <a:r>
                <a:rPr lang="en-US" sz="2400" smtClean="0"/>
                <a:t>bản thân.Quan tâm đến </a:t>
              </a:r>
            </a:p>
            <a:p>
              <a:r>
                <a:rPr lang="en-US" sz="2400" smtClean="0"/>
                <a:t>những khó khăn của HS,</a:t>
              </a:r>
            </a:p>
          </p:txBody>
        </p:sp>
        <p:sp>
          <p:nvSpPr>
            <p:cNvPr id="79891" name="AutoShape 19"/>
            <p:cNvSpPr>
              <a:spLocks noChangeArrowheads="1"/>
            </p:cNvSpPr>
            <p:nvPr/>
          </p:nvSpPr>
          <p:spPr bwMode="gray">
            <a:xfrm>
              <a:off x="2941" y="2961"/>
              <a:ext cx="2010" cy="544"/>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Quan hệ đồng nghiệp </a:t>
              </a:r>
            </a:p>
            <a:p>
              <a:pPr algn="ctr" eaLnBrk="0" hangingPunct="0"/>
              <a:r>
                <a:rPr lang="en-US" sz="2400" smtClean="0"/>
                <a:t>trở nên gần gũi, cảm thông, </a:t>
              </a:r>
            </a:p>
            <a:p>
              <a:pPr algn="ctr" eaLnBrk="0" hangingPunct="0"/>
              <a:r>
                <a:rPr lang="en-US" sz="2400" smtClean="0"/>
                <a:t>chia sẻ và giúp đỡ lẫn nhau.</a:t>
              </a:r>
            </a:p>
          </p:txBody>
        </p:sp>
      </p:grpSp>
      <p:sp>
        <p:nvSpPr>
          <p:cNvPr id="79893" name="Rectangle 21"/>
          <p:cNvSpPr>
            <a:spLocks noChangeArrowheads="1"/>
          </p:cNvSpPr>
          <p:nvPr/>
        </p:nvSpPr>
        <p:spPr bwMode="black">
          <a:xfrm>
            <a:off x="714348" y="5438775"/>
            <a:ext cx="3064356" cy="369332"/>
          </a:xfrm>
          <a:prstGeom prst="rect">
            <a:avLst/>
          </a:prstGeom>
          <a:noFill/>
          <a:ln w="9525" algn="ctr">
            <a:noFill/>
            <a:miter lim="800000"/>
            <a:headEnd/>
            <a:tailEnd/>
          </a:ln>
          <a:effectLst/>
        </p:spPr>
        <p:txBody>
          <a:bodyPr wrap="square">
            <a:spAutoFit/>
          </a:bodyPr>
          <a:lstStyle/>
          <a:p>
            <a:pPr algn="ctr"/>
            <a:r>
              <a:rPr lang="en-US" b="1" smtClean="0">
                <a:solidFill>
                  <a:srgbClr val="FF0000"/>
                </a:solidFill>
                <a:cs typeface="Arial" charset="0"/>
              </a:rPr>
              <a:t>SHCM  TRUYỀN THỐNG</a:t>
            </a:r>
            <a:endParaRPr lang="en-US">
              <a:cs typeface="Arial" charset="0"/>
            </a:endParaRPr>
          </a:p>
        </p:txBody>
      </p:sp>
      <p:sp>
        <p:nvSpPr>
          <p:cNvPr id="79894" name="Rectangle 22"/>
          <p:cNvSpPr>
            <a:spLocks noChangeArrowheads="1"/>
          </p:cNvSpPr>
          <p:nvPr/>
        </p:nvSpPr>
        <p:spPr bwMode="black">
          <a:xfrm>
            <a:off x="5366778" y="5399088"/>
            <a:ext cx="2709396" cy="369332"/>
          </a:xfrm>
          <a:prstGeom prst="rect">
            <a:avLst/>
          </a:prstGeom>
          <a:noFill/>
          <a:ln w="9525" algn="ctr">
            <a:noFill/>
            <a:miter lim="800000"/>
            <a:headEnd/>
            <a:tailEnd/>
          </a:ln>
          <a:effectLst/>
        </p:spPr>
        <p:txBody>
          <a:bodyPr wrap="none">
            <a:spAutoFit/>
          </a:bodyPr>
          <a:lstStyle/>
          <a:p>
            <a:pPr algn="ctr"/>
            <a:r>
              <a:rPr lang="en-US" b="1" smtClean="0">
                <a:solidFill>
                  <a:srgbClr val="FF0000"/>
                </a:solidFill>
                <a:cs typeface="Arial" charset="0"/>
              </a:rPr>
              <a:t>NGHIÊN CỨU BÀI HỌC</a:t>
            </a:r>
          </a:p>
        </p:txBody>
      </p:sp>
      <p:sp>
        <p:nvSpPr>
          <p:cNvPr id="25"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SO SÁNH SỰ KHÁC NHAU</a:t>
            </a:r>
            <a:endParaRPr lang="en-US" sz="3000" i="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
          <p:cNvSpPr>
            <a:spLocks noChangeArrowheads="1"/>
          </p:cNvSpPr>
          <p:nvPr/>
        </p:nvSpPr>
        <p:spPr bwMode="gray">
          <a:xfrm flipV="1">
            <a:off x="642910" y="5380038"/>
            <a:ext cx="3306763" cy="487362"/>
          </a:xfrm>
          <a:prstGeom prst="ellipse">
            <a:avLst/>
          </a:prstGeom>
          <a:solidFill>
            <a:srgbClr val="000000">
              <a:alpha val="30000"/>
            </a:srgbClr>
          </a:solidFill>
          <a:ln w="9525" algn="ctr">
            <a:noFill/>
            <a:round/>
            <a:headEnd/>
            <a:tailEnd/>
          </a:ln>
          <a:effectLst/>
        </p:spPr>
        <p:txBody>
          <a:bodyPr wrap="none" anchor="ctr"/>
          <a:lstStyle/>
          <a:p>
            <a:endParaRPr lang="en-US"/>
          </a:p>
        </p:txBody>
      </p:sp>
      <p:sp>
        <p:nvSpPr>
          <p:cNvPr id="79875" name="Oval 3"/>
          <p:cNvSpPr>
            <a:spLocks noChangeArrowheads="1"/>
          </p:cNvSpPr>
          <p:nvPr/>
        </p:nvSpPr>
        <p:spPr bwMode="gray">
          <a:xfrm flipV="1">
            <a:off x="5090727" y="5353050"/>
            <a:ext cx="3305175" cy="485775"/>
          </a:xfrm>
          <a:prstGeom prst="ellipse">
            <a:avLst/>
          </a:prstGeom>
          <a:solidFill>
            <a:srgbClr val="000000">
              <a:alpha val="30000"/>
            </a:srgbClr>
          </a:solidFill>
          <a:ln w="9525" algn="ctr">
            <a:noFill/>
            <a:round/>
            <a:headEnd/>
            <a:tailEnd/>
          </a:ln>
          <a:effectLst/>
        </p:spPr>
        <p:txBody>
          <a:bodyPr wrap="none" anchor="ctr"/>
          <a:lstStyle/>
          <a:p>
            <a:endParaRPr lang="en-US"/>
          </a:p>
        </p:txBody>
      </p:sp>
      <p:grpSp>
        <p:nvGrpSpPr>
          <p:cNvPr id="2" name="Group 4"/>
          <p:cNvGrpSpPr>
            <a:grpSpLocks/>
          </p:cNvGrpSpPr>
          <p:nvPr/>
        </p:nvGrpSpPr>
        <p:grpSpPr bwMode="auto">
          <a:xfrm>
            <a:off x="271369" y="1428736"/>
            <a:ext cx="4140337" cy="4079889"/>
            <a:chOff x="681" y="1673"/>
            <a:chExt cx="2027" cy="1938"/>
          </a:xfrm>
        </p:grpSpPr>
        <p:sp>
          <p:nvSpPr>
            <p:cNvPr id="79877" name="Rectangle 5"/>
            <p:cNvSpPr>
              <a:spLocks noChangeArrowheads="1"/>
            </p:cNvSpPr>
            <p:nvPr/>
          </p:nvSpPr>
          <p:spPr bwMode="gray">
            <a:xfrm>
              <a:off x="2367" y="1675"/>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8" name="Rectangle 6"/>
            <p:cNvSpPr>
              <a:spLocks noChangeArrowheads="1"/>
            </p:cNvSpPr>
            <p:nvPr/>
          </p:nvSpPr>
          <p:spPr bwMode="gray">
            <a:xfrm>
              <a:off x="940" y="1673"/>
              <a:ext cx="76" cy="1936"/>
            </a:xfrm>
            <a:prstGeom prst="rect">
              <a:avLst/>
            </a:prstGeom>
            <a:solidFill>
              <a:srgbClr val="0070C0"/>
            </a:solidFill>
            <a:ln w="9525" algn="ctr">
              <a:noFill/>
              <a:miter lim="800000"/>
              <a:headEnd/>
              <a:tailEnd/>
            </a:ln>
            <a:effectLst/>
          </p:spPr>
          <p:txBody>
            <a:bodyPr wrap="none" anchor="ctr"/>
            <a:lstStyle/>
            <a:p>
              <a:endParaRPr lang="en-US"/>
            </a:p>
          </p:txBody>
        </p:sp>
        <p:sp>
          <p:nvSpPr>
            <p:cNvPr id="79879" name="AutoShape 7"/>
            <p:cNvSpPr>
              <a:spLocks noChangeArrowheads="1"/>
            </p:cNvSpPr>
            <p:nvPr/>
          </p:nvSpPr>
          <p:spPr bwMode="gray">
            <a:xfrm>
              <a:off x="737" y="1798"/>
              <a:ext cx="1854" cy="554"/>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b="0">
                  <a:solidFill>
                    <a:srgbClr val="000000"/>
                  </a:solidFill>
                  <a:cs typeface="Arial" charset="0"/>
                </a:rPr>
                <a:t> </a:t>
              </a:r>
              <a:r>
                <a:rPr lang="en-US" sz="2400" smtClean="0"/>
                <a:t>Không tạo điều kiện để GV </a:t>
              </a:r>
            </a:p>
            <a:p>
              <a:pPr algn="ctr" eaLnBrk="0" hangingPunct="0"/>
              <a:r>
                <a:rPr lang="en-US" sz="2400" smtClean="0"/>
                <a:t>phát huy những ý tưởng </a:t>
              </a:r>
            </a:p>
            <a:p>
              <a:pPr algn="ctr" eaLnBrk="0" hangingPunct="0"/>
              <a:r>
                <a:rPr lang="en-US" sz="2400" smtClean="0"/>
                <a:t>sáng tạo. </a:t>
              </a:r>
            </a:p>
          </p:txBody>
        </p:sp>
        <p:sp>
          <p:nvSpPr>
            <p:cNvPr id="79881" name="AutoShape 9"/>
            <p:cNvSpPr>
              <a:spLocks noChangeArrowheads="1"/>
            </p:cNvSpPr>
            <p:nvPr/>
          </p:nvSpPr>
          <p:spPr bwMode="gray">
            <a:xfrm>
              <a:off x="816" y="2453"/>
              <a:ext cx="1741" cy="441"/>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GV thường ngại tâm sự, </a:t>
              </a:r>
            </a:p>
            <a:p>
              <a:pPr algn="ctr" eaLnBrk="0" hangingPunct="0"/>
              <a:r>
                <a:rPr lang="en-US" sz="2400" smtClean="0"/>
                <a:t>chia sẻ với CBQL</a:t>
              </a:r>
              <a:r>
                <a:rPr lang="en-US" sz="1600" smtClean="0"/>
                <a:t>..</a:t>
              </a:r>
              <a:endParaRPr lang="en-AU" sz="1600" smtClean="0"/>
            </a:p>
          </p:txBody>
        </p:sp>
        <p:sp>
          <p:nvSpPr>
            <p:cNvPr id="79883" name="AutoShape 11"/>
            <p:cNvSpPr>
              <a:spLocks noChangeArrowheads="1"/>
            </p:cNvSpPr>
            <p:nvPr/>
          </p:nvSpPr>
          <p:spPr bwMode="gray">
            <a:xfrm>
              <a:off x="681" y="2996"/>
              <a:ext cx="2027" cy="502"/>
            </a:xfrm>
            <a:prstGeom prst="roundRect">
              <a:avLst>
                <a:gd name="adj" fmla="val 7574"/>
              </a:avLst>
            </a:prstGeom>
            <a:gradFill rotWithShape="1">
              <a:gsLst>
                <a:gs pos="0">
                  <a:schemeClr val="accent1"/>
                </a:gs>
                <a:gs pos="50000">
                  <a:schemeClr val="accent1">
                    <a:gamma/>
                    <a:tint val="22353"/>
                    <a:invGamma/>
                  </a:schemeClr>
                </a:gs>
                <a:gs pos="100000">
                  <a:schemeClr val="accent1"/>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CBQL khó phát hiện được </a:t>
              </a:r>
            </a:p>
            <a:p>
              <a:pPr algn="ctr" eaLnBrk="0" hangingPunct="0"/>
              <a:r>
                <a:rPr lang="en-US" sz="2400" smtClean="0"/>
                <a:t>những điểm yếu, điểm mạnh </a:t>
              </a:r>
            </a:p>
            <a:p>
              <a:pPr algn="ctr" eaLnBrk="0" hangingPunct="0"/>
              <a:r>
                <a:rPr lang="en-US" sz="2400" smtClean="0"/>
                <a:t>của từng GV để hỗ trợ.</a:t>
              </a:r>
            </a:p>
          </p:txBody>
        </p:sp>
      </p:grpSp>
      <p:sp>
        <p:nvSpPr>
          <p:cNvPr id="79884" name="AutoShape 12"/>
          <p:cNvSpPr>
            <a:spLocks noChangeArrowheads="1"/>
          </p:cNvSpPr>
          <p:nvPr/>
        </p:nvSpPr>
        <p:spPr bwMode="auto">
          <a:xfrm>
            <a:off x="2662270" y="928670"/>
            <a:ext cx="3838556" cy="428628"/>
          </a:xfrm>
          <a:prstGeom prst="roundRect">
            <a:avLst>
              <a:gd name="adj" fmla="val 0"/>
            </a:avLst>
          </a:prstGeom>
          <a:noFill/>
          <a:ln w="19050" cap="rnd">
            <a:noFill/>
            <a:prstDash val="sysDot"/>
            <a:round/>
            <a:headEnd/>
            <a:tailEnd/>
          </a:ln>
          <a:effectLst/>
        </p:spPr>
        <p:txBody>
          <a:bodyPr wrap="none" anchor="ctr"/>
          <a:lstStyle/>
          <a:p>
            <a:pPr algn="ctr"/>
            <a:r>
              <a:rPr lang="en-US" sz="2000" b="1" dirty="0" smtClean="0">
                <a:solidFill>
                  <a:srgbClr val="0000CC"/>
                </a:solidFill>
                <a:cs typeface="Arial" charset="0"/>
              </a:rPr>
              <a:t>6. Kết quả - </a:t>
            </a:r>
            <a:r>
              <a:rPr lang="en-US" sz="2000" b="1" dirty="0" smtClean="0">
                <a:solidFill>
                  <a:srgbClr val="FF0000"/>
                </a:solidFill>
                <a:cs typeface="Arial" charset="0"/>
              </a:rPr>
              <a:t>Đối với CBQL</a:t>
            </a:r>
            <a:endParaRPr lang="en-US" sz="2000" b="1" dirty="0">
              <a:solidFill>
                <a:srgbClr val="FF0000"/>
              </a:solidFill>
              <a:cs typeface="Arial" charset="0"/>
            </a:endParaRPr>
          </a:p>
        </p:txBody>
      </p:sp>
      <p:grpSp>
        <p:nvGrpSpPr>
          <p:cNvPr id="3" name="Group 13"/>
          <p:cNvGrpSpPr>
            <a:grpSpLocks/>
          </p:cNvGrpSpPr>
          <p:nvPr/>
        </p:nvGrpSpPr>
        <p:grpSpPr bwMode="auto">
          <a:xfrm>
            <a:off x="4602564" y="1428736"/>
            <a:ext cx="4286813" cy="4079890"/>
            <a:chOff x="2847" y="1670"/>
            <a:chExt cx="2193" cy="1941"/>
          </a:xfrm>
        </p:grpSpPr>
        <p:sp>
          <p:nvSpPr>
            <p:cNvPr id="79886" name="Rectangle 14"/>
            <p:cNvSpPr>
              <a:spLocks noChangeArrowheads="1"/>
            </p:cNvSpPr>
            <p:nvPr/>
          </p:nvSpPr>
          <p:spPr bwMode="gray">
            <a:xfrm>
              <a:off x="4661" y="1670"/>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7" name="Rectangle 15"/>
            <p:cNvSpPr>
              <a:spLocks noChangeArrowheads="1"/>
            </p:cNvSpPr>
            <p:nvPr/>
          </p:nvSpPr>
          <p:spPr bwMode="gray">
            <a:xfrm>
              <a:off x="3154" y="1675"/>
              <a:ext cx="76" cy="1936"/>
            </a:xfrm>
            <a:prstGeom prst="rect">
              <a:avLst/>
            </a:prstGeom>
            <a:solidFill>
              <a:srgbClr val="008000"/>
            </a:solidFill>
            <a:ln w="9525" algn="ctr">
              <a:noFill/>
              <a:miter lim="800000"/>
              <a:headEnd/>
              <a:tailEnd/>
            </a:ln>
            <a:effectLst/>
          </p:spPr>
          <p:txBody>
            <a:bodyPr wrap="none" anchor="ctr"/>
            <a:lstStyle/>
            <a:p>
              <a:endParaRPr lang="en-US">
                <a:solidFill>
                  <a:srgbClr val="008000"/>
                </a:solidFill>
              </a:endParaRPr>
            </a:p>
          </p:txBody>
        </p:sp>
        <p:sp>
          <p:nvSpPr>
            <p:cNvPr id="79888" name="AutoShape 16"/>
            <p:cNvSpPr>
              <a:spLocks noChangeArrowheads="1"/>
            </p:cNvSpPr>
            <p:nvPr/>
          </p:nvSpPr>
          <p:spPr bwMode="gray">
            <a:xfrm>
              <a:off x="2934" y="1799"/>
              <a:ext cx="2010" cy="510"/>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b="0">
                  <a:solidFill>
                    <a:srgbClr val="000000"/>
                  </a:solidFill>
                  <a:cs typeface="Arial" charset="0"/>
                </a:rPr>
                <a:t> </a:t>
              </a:r>
              <a:r>
                <a:rPr lang="en-US" sz="2400" smtClean="0"/>
                <a:t>Đánh giá cao sự linh hoạt </a:t>
              </a:r>
            </a:p>
            <a:p>
              <a:pPr algn="ctr" eaLnBrk="0" hangingPunct="0"/>
              <a:r>
                <a:rPr lang="en-US" sz="2400" smtClean="0"/>
                <a:t>sáng tạo của của từng GV.</a:t>
              </a:r>
            </a:p>
          </p:txBody>
        </p:sp>
        <p:sp>
          <p:nvSpPr>
            <p:cNvPr id="79890" name="AutoShape 18"/>
            <p:cNvSpPr>
              <a:spLocks noChangeArrowheads="1"/>
            </p:cNvSpPr>
            <p:nvPr/>
          </p:nvSpPr>
          <p:spPr bwMode="gray">
            <a:xfrm>
              <a:off x="2847" y="2361"/>
              <a:ext cx="2193" cy="533"/>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r>
                <a:rPr lang="en-US" sz="1600">
                  <a:solidFill>
                    <a:srgbClr val="000000"/>
                  </a:solidFill>
                  <a:cs typeface="Arial" charset="0"/>
                </a:rPr>
                <a:t> </a:t>
              </a:r>
              <a:r>
                <a:rPr lang="en-US" sz="2400" smtClean="0"/>
                <a:t>Có cơ hội hiểu được nguyên </a:t>
              </a:r>
            </a:p>
            <a:p>
              <a:r>
                <a:rPr lang="en-US" sz="2400" smtClean="0"/>
                <a:t>nhân của những khó khăn để </a:t>
              </a:r>
            </a:p>
            <a:p>
              <a:r>
                <a:rPr lang="en-US" sz="2400" smtClean="0"/>
                <a:t>có biện pháp hỗ trợ kịp thời,</a:t>
              </a:r>
            </a:p>
          </p:txBody>
        </p:sp>
        <p:sp>
          <p:nvSpPr>
            <p:cNvPr id="79891" name="AutoShape 19"/>
            <p:cNvSpPr>
              <a:spLocks noChangeArrowheads="1"/>
            </p:cNvSpPr>
            <p:nvPr/>
          </p:nvSpPr>
          <p:spPr bwMode="gray">
            <a:xfrm>
              <a:off x="2941" y="2961"/>
              <a:ext cx="2010" cy="544"/>
            </a:xfrm>
            <a:prstGeom prst="roundRect">
              <a:avLst>
                <a:gd name="adj" fmla="val 7574"/>
              </a:avLst>
            </a:prstGeom>
            <a:gradFill rotWithShape="1">
              <a:gsLst>
                <a:gs pos="0">
                  <a:schemeClr val="folHlink"/>
                </a:gs>
                <a:gs pos="50000">
                  <a:schemeClr val="folHlink">
                    <a:gamma/>
                    <a:tint val="19216"/>
                    <a:invGamma/>
                  </a:schemeClr>
                </a:gs>
                <a:gs pos="100000">
                  <a:schemeClr val="folHlink"/>
                </a:gs>
              </a:gsLst>
              <a:lin ang="5400000" scaled="1"/>
            </a:gradFill>
            <a:ln w="28575" cap="rnd">
              <a:noFill/>
              <a:prstDash val="sysDot"/>
              <a:round/>
              <a:headEnd/>
              <a:tailEnd/>
            </a:ln>
            <a:effectLst/>
          </p:spPr>
          <p:txBody>
            <a:bodyPr wrap="none" anchor="ctr"/>
            <a:lstStyle/>
            <a:p>
              <a:pPr algn="ctr" eaLnBrk="0" hangingPunct="0"/>
              <a:r>
                <a:rPr lang="en-US" sz="1600">
                  <a:solidFill>
                    <a:srgbClr val="000000"/>
                  </a:solidFill>
                  <a:cs typeface="Arial" charset="0"/>
                </a:rPr>
                <a:t> </a:t>
              </a:r>
              <a:r>
                <a:rPr lang="en-US" sz="2400" smtClean="0"/>
                <a:t>Quan hệ giữa cán bộ quản lí </a:t>
              </a:r>
            </a:p>
            <a:p>
              <a:pPr algn="ctr" eaLnBrk="0" hangingPunct="0"/>
              <a:r>
                <a:rPr lang="en-US" sz="2400" smtClean="0"/>
                <a:t>và GV gần gũi, gắn bó </a:t>
              </a:r>
            </a:p>
            <a:p>
              <a:pPr algn="ctr" eaLnBrk="0" hangingPunct="0"/>
              <a:r>
                <a:rPr lang="en-US" sz="2400" smtClean="0"/>
                <a:t>và chia sẻ.</a:t>
              </a:r>
            </a:p>
          </p:txBody>
        </p:sp>
      </p:grpSp>
      <p:sp>
        <p:nvSpPr>
          <p:cNvPr id="79893" name="Rectangle 21"/>
          <p:cNvSpPr>
            <a:spLocks noChangeArrowheads="1"/>
          </p:cNvSpPr>
          <p:nvPr/>
        </p:nvSpPr>
        <p:spPr bwMode="black">
          <a:xfrm>
            <a:off x="714348" y="5438775"/>
            <a:ext cx="3064356" cy="369332"/>
          </a:xfrm>
          <a:prstGeom prst="rect">
            <a:avLst/>
          </a:prstGeom>
          <a:noFill/>
          <a:ln w="9525" algn="ctr">
            <a:noFill/>
            <a:miter lim="800000"/>
            <a:headEnd/>
            <a:tailEnd/>
          </a:ln>
          <a:effectLst/>
        </p:spPr>
        <p:txBody>
          <a:bodyPr wrap="square">
            <a:spAutoFit/>
          </a:bodyPr>
          <a:lstStyle/>
          <a:p>
            <a:pPr algn="ctr"/>
            <a:r>
              <a:rPr lang="en-US" b="1" smtClean="0">
                <a:solidFill>
                  <a:srgbClr val="FF0000"/>
                </a:solidFill>
                <a:cs typeface="Arial" charset="0"/>
              </a:rPr>
              <a:t>SHCM  TRUYỀN THỐNG</a:t>
            </a:r>
            <a:endParaRPr lang="en-US">
              <a:cs typeface="Arial" charset="0"/>
            </a:endParaRPr>
          </a:p>
        </p:txBody>
      </p:sp>
      <p:sp>
        <p:nvSpPr>
          <p:cNvPr id="79894" name="Rectangle 22"/>
          <p:cNvSpPr>
            <a:spLocks noChangeArrowheads="1"/>
          </p:cNvSpPr>
          <p:nvPr/>
        </p:nvSpPr>
        <p:spPr bwMode="black">
          <a:xfrm>
            <a:off x="5366778" y="5399088"/>
            <a:ext cx="2709396" cy="369332"/>
          </a:xfrm>
          <a:prstGeom prst="rect">
            <a:avLst/>
          </a:prstGeom>
          <a:noFill/>
          <a:ln w="9525" algn="ctr">
            <a:noFill/>
            <a:miter lim="800000"/>
            <a:headEnd/>
            <a:tailEnd/>
          </a:ln>
          <a:effectLst/>
        </p:spPr>
        <p:txBody>
          <a:bodyPr wrap="none">
            <a:spAutoFit/>
          </a:bodyPr>
          <a:lstStyle/>
          <a:p>
            <a:pPr algn="ctr"/>
            <a:r>
              <a:rPr lang="en-US" b="1" smtClean="0">
                <a:solidFill>
                  <a:srgbClr val="FF0000"/>
                </a:solidFill>
                <a:cs typeface="Arial" charset="0"/>
              </a:rPr>
              <a:t>NGHIÊN CỨU BÀI HỌC</a:t>
            </a:r>
          </a:p>
        </p:txBody>
      </p:sp>
      <p:sp>
        <p:nvSpPr>
          <p:cNvPr id="25"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SO SÁNH SỰ KHÁC NHAU</a:t>
            </a:r>
            <a:endParaRPr lang="en-US" sz="3000" i="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AutoShape 6"/>
          <p:cNvSpPr>
            <a:spLocks noChangeArrowheads="1"/>
          </p:cNvSpPr>
          <p:nvPr/>
        </p:nvSpPr>
        <p:spPr bwMode="gray">
          <a:xfrm>
            <a:off x="357158" y="1071547"/>
            <a:ext cx="8358246" cy="857256"/>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53257" name="Picture 9" descr="Picture4"/>
          <p:cNvPicPr>
            <a:picLocks noChangeAspect="1" noChangeArrowheads="1"/>
          </p:cNvPicPr>
          <p:nvPr/>
        </p:nvPicPr>
        <p:blipFill>
          <a:blip r:embed="rId2" cstate="print"/>
          <a:srcRect/>
          <a:stretch>
            <a:fillRect/>
          </a:stretch>
        </p:blipFill>
        <p:spPr bwMode="gray">
          <a:xfrm>
            <a:off x="1322388" y="2130425"/>
            <a:ext cx="674687" cy="574675"/>
          </a:xfrm>
          <a:prstGeom prst="rect">
            <a:avLst/>
          </a:prstGeom>
          <a:noFill/>
        </p:spPr>
      </p:pic>
      <p:pic>
        <p:nvPicPr>
          <p:cNvPr id="53258" name="Picture 10" descr="Picture4"/>
          <p:cNvPicPr>
            <a:picLocks noChangeAspect="1" noChangeArrowheads="1"/>
          </p:cNvPicPr>
          <p:nvPr/>
        </p:nvPicPr>
        <p:blipFill>
          <a:blip r:embed="rId2" cstate="print"/>
          <a:srcRect/>
          <a:stretch>
            <a:fillRect/>
          </a:stretch>
        </p:blipFill>
        <p:spPr bwMode="gray">
          <a:xfrm>
            <a:off x="1319213" y="3790950"/>
            <a:ext cx="676275" cy="573088"/>
          </a:xfrm>
          <a:prstGeom prst="rect">
            <a:avLst/>
          </a:prstGeom>
          <a:noFill/>
        </p:spPr>
      </p:pic>
      <p:pic>
        <p:nvPicPr>
          <p:cNvPr id="53259" name="Picture 11" descr="Picture4"/>
          <p:cNvPicPr>
            <a:picLocks noChangeAspect="1" noChangeArrowheads="1"/>
          </p:cNvPicPr>
          <p:nvPr/>
        </p:nvPicPr>
        <p:blipFill>
          <a:blip r:embed="rId2" cstate="print"/>
          <a:srcRect/>
          <a:stretch>
            <a:fillRect/>
          </a:stretch>
        </p:blipFill>
        <p:spPr bwMode="gray">
          <a:xfrm>
            <a:off x="1323975" y="5302250"/>
            <a:ext cx="674688" cy="573088"/>
          </a:xfrm>
          <a:prstGeom prst="rect">
            <a:avLst/>
          </a:prstGeom>
          <a:noFill/>
        </p:spPr>
      </p:pic>
      <p:sp>
        <p:nvSpPr>
          <p:cNvPr id="20" name="Rectangle 2"/>
          <p:cNvSpPr>
            <a:spLocks noGrp="1" noChangeArrowheads="1"/>
          </p:cNvSpPr>
          <p:nvPr>
            <p:ph type="title"/>
          </p:nvPr>
        </p:nvSpPr>
        <p:spPr>
          <a:xfrm>
            <a:off x="285720" y="142852"/>
            <a:ext cx="8643998" cy="714380"/>
          </a:xfrm>
        </p:spPr>
        <p:txBody>
          <a:bodyPr/>
          <a:lstStyle/>
          <a:p>
            <a:r>
              <a:rPr lang="en-US" sz="2800" i="0" dirty="0" smtClean="0">
                <a:solidFill>
                  <a:srgbClr val="0000CC"/>
                </a:solidFill>
              </a:rPr>
              <a:t>LỢI ÍCH CỦA SHCM THEO NGHIÊN CỨU BÀI HỌC</a:t>
            </a:r>
            <a:endParaRPr lang="en-US" sz="2800" i="0" dirty="0">
              <a:solidFill>
                <a:srgbClr val="0000CC"/>
              </a:solidFill>
            </a:endParaRPr>
          </a:p>
        </p:txBody>
      </p:sp>
      <p:sp>
        <p:nvSpPr>
          <p:cNvPr id="22" name="Text Box 17"/>
          <p:cNvSpPr txBox="1">
            <a:spLocks noChangeArrowheads="1"/>
          </p:cNvSpPr>
          <p:nvPr/>
        </p:nvSpPr>
        <p:spPr bwMode="gray">
          <a:xfrm>
            <a:off x="642910" y="1252823"/>
            <a:ext cx="7715304" cy="461665"/>
          </a:xfrm>
          <a:prstGeom prst="rect">
            <a:avLst/>
          </a:prstGeom>
          <a:noFill/>
          <a:ln w="9525" algn="ctr">
            <a:noFill/>
            <a:miter lim="800000"/>
            <a:headEnd/>
            <a:tailEnd/>
          </a:ln>
          <a:effectLst/>
        </p:spPr>
        <p:txBody>
          <a:bodyPr wrap="square">
            <a:spAutoFit/>
          </a:bodyPr>
          <a:lstStyle/>
          <a:p>
            <a:pPr eaLnBrk="0" hangingPunct="0"/>
            <a:r>
              <a:rPr lang="en-US" sz="2400" dirty="0" smtClean="0">
                <a:solidFill>
                  <a:schemeClr val="bg1"/>
                </a:solidFill>
              </a:rPr>
              <a:t>- Học cách quan sát tinh tế, nhạy cảm việc học của HS.</a:t>
            </a:r>
            <a:endParaRPr lang="en-US" sz="2400" b="0" dirty="0">
              <a:solidFill>
                <a:schemeClr val="bg1"/>
              </a:solidFill>
            </a:endParaRPr>
          </a:p>
        </p:txBody>
      </p:sp>
      <p:sp>
        <p:nvSpPr>
          <p:cNvPr id="23" name="AutoShape 6"/>
          <p:cNvSpPr>
            <a:spLocks noChangeArrowheads="1"/>
          </p:cNvSpPr>
          <p:nvPr/>
        </p:nvSpPr>
        <p:spPr bwMode="gray">
          <a:xfrm>
            <a:off x="357158" y="2071678"/>
            <a:ext cx="8358246" cy="857256"/>
          </a:xfrm>
          <a:prstGeom prst="roundRect">
            <a:avLst>
              <a:gd name="adj" fmla="val 11921"/>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FFC000"/>
              </a:solidFill>
            </a:endParaRPr>
          </a:p>
        </p:txBody>
      </p:sp>
      <p:sp>
        <p:nvSpPr>
          <p:cNvPr id="24" name="Text Box 17"/>
          <p:cNvSpPr txBox="1">
            <a:spLocks noChangeArrowheads="1"/>
          </p:cNvSpPr>
          <p:nvPr/>
        </p:nvSpPr>
        <p:spPr bwMode="gray">
          <a:xfrm>
            <a:off x="642910" y="2071678"/>
            <a:ext cx="7858180" cy="830997"/>
          </a:xfrm>
          <a:prstGeom prst="rect">
            <a:avLst/>
          </a:prstGeom>
          <a:noFill/>
          <a:ln w="9525" algn="ctr">
            <a:noFill/>
            <a:miter lim="800000"/>
            <a:headEnd/>
            <a:tailEnd/>
          </a:ln>
          <a:effectLst/>
        </p:spPr>
        <p:txBody>
          <a:bodyPr wrap="square">
            <a:spAutoFit/>
          </a:bodyPr>
          <a:lstStyle/>
          <a:p>
            <a:pPr eaLnBrk="0" hangingPunct="0"/>
            <a:r>
              <a:rPr lang="en-US" sz="2400" dirty="0" smtClean="0"/>
              <a:t>- Hiểu sâu, rộng hơn về HS và đồng nghiệp. Hình thành mối quan hệ tốt giữa GV với GV và giữa GV với HS.</a:t>
            </a:r>
            <a:endParaRPr lang="en-US" sz="2400" b="0" dirty="0">
              <a:solidFill>
                <a:schemeClr val="bg1"/>
              </a:solidFill>
            </a:endParaRPr>
          </a:p>
        </p:txBody>
      </p:sp>
      <p:sp>
        <p:nvSpPr>
          <p:cNvPr id="25" name="AutoShape 6"/>
          <p:cNvSpPr>
            <a:spLocks noChangeArrowheads="1"/>
          </p:cNvSpPr>
          <p:nvPr/>
        </p:nvSpPr>
        <p:spPr bwMode="gray">
          <a:xfrm>
            <a:off x="357158" y="3071810"/>
            <a:ext cx="8358246" cy="857256"/>
          </a:xfrm>
          <a:prstGeom prst="roundRect">
            <a:avLst>
              <a:gd name="adj" fmla="val 11921"/>
            </a:avLst>
          </a:prstGeom>
          <a:gradFill rotWithShape="1">
            <a:gsLst>
              <a:gs pos="0">
                <a:srgbClr val="DDEBCF"/>
              </a:gs>
              <a:gs pos="50000">
                <a:srgbClr val="9CB86E"/>
              </a:gs>
              <a:gs pos="100000">
                <a:srgbClr val="156B13"/>
              </a:gs>
            </a:gsLst>
            <a:lin ang="5400000" scaled="0"/>
          </a:gradFill>
          <a:ln w="25400">
            <a:solidFill>
              <a:srgbClr val="FFC000"/>
            </a:solidFill>
            <a:round/>
            <a:headEnd/>
            <a:tailEnd/>
          </a:ln>
          <a:effectLst>
            <a:outerShdw dist="53882" dir="2700000" algn="ctr" rotWithShape="0">
              <a:srgbClr val="000000">
                <a:alpha val="50000"/>
              </a:srgbClr>
            </a:outerShdw>
          </a:effectLst>
        </p:spPr>
        <p:txBody>
          <a:bodyPr wrap="none" anchor="ctr"/>
          <a:lstStyle/>
          <a:p>
            <a:endParaRPr lang="en-US">
              <a:solidFill>
                <a:srgbClr val="FF0000"/>
              </a:solidFill>
            </a:endParaRPr>
          </a:p>
        </p:txBody>
      </p:sp>
      <p:sp>
        <p:nvSpPr>
          <p:cNvPr id="26" name="Text Box 17"/>
          <p:cNvSpPr txBox="1">
            <a:spLocks noChangeArrowheads="1"/>
          </p:cNvSpPr>
          <p:nvPr/>
        </p:nvSpPr>
        <p:spPr bwMode="gray">
          <a:xfrm>
            <a:off x="642910" y="3214686"/>
            <a:ext cx="7858180" cy="461665"/>
          </a:xfrm>
          <a:prstGeom prst="rect">
            <a:avLst/>
          </a:prstGeom>
          <a:noFill/>
          <a:ln w="9525" algn="ctr">
            <a:noFill/>
            <a:miter lim="800000"/>
            <a:headEnd/>
            <a:tailEnd/>
          </a:ln>
          <a:effectLst/>
        </p:spPr>
        <p:txBody>
          <a:bodyPr wrap="square">
            <a:spAutoFit/>
          </a:bodyPr>
          <a:lstStyle/>
          <a:p>
            <a:pPr eaLnBrk="0" hangingPunct="0"/>
            <a:r>
              <a:rPr lang="en-US" sz="2400" dirty="0" smtClean="0">
                <a:solidFill>
                  <a:srgbClr val="003300"/>
                </a:solidFill>
              </a:rPr>
              <a:t>- Cùng nhau xây dựng và tạo nên văn hoá nhà trường.</a:t>
            </a:r>
            <a:endParaRPr lang="en-US" sz="2400" b="0" dirty="0">
              <a:solidFill>
                <a:srgbClr val="003300"/>
              </a:solidFill>
            </a:endParaRPr>
          </a:p>
        </p:txBody>
      </p:sp>
      <p:sp>
        <p:nvSpPr>
          <p:cNvPr id="27" name="AutoShape 6"/>
          <p:cNvSpPr>
            <a:spLocks noChangeArrowheads="1"/>
          </p:cNvSpPr>
          <p:nvPr/>
        </p:nvSpPr>
        <p:spPr bwMode="gray">
          <a:xfrm>
            <a:off x="357158" y="4071942"/>
            <a:ext cx="8358246" cy="857256"/>
          </a:xfrm>
          <a:prstGeom prst="roundRect">
            <a:avLst>
              <a:gd name="adj" fmla="val 11921"/>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FFC000"/>
            </a:solidFill>
            <a:round/>
            <a:headEnd/>
            <a:tailEnd/>
          </a:ln>
          <a:effectLst>
            <a:outerShdw dist="53882" dir="2700000" algn="ctr" rotWithShape="0">
              <a:srgbClr val="000000">
                <a:alpha val="50000"/>
              </a:srgbClr>
            </a:outerShdw>
          </a:effectLst>
        </p:spPr>
        <p:txBody>
          <a:bodyPr wrap="none" anchor="ctr"/>
          <a:lstStyle/>
          <a:p>
            <a:endParaRPr lang="en-US">
              <a:solidFill>
                <a:srgbClr val="FF0000"/>
              </a:solidFill>
            </a:endParaRPr>
          </a:p>
        </p:txBody>
      </p:sp>
      <p:sp>
        <p:nvSpPr>
          <p:cNvPr id="28" name="Text Box 17"/>
          <p:cNvSpPr txBox="1">
            <a:spLocks noChangeArrowheads="1"/>
          </p:cNvSpPr>
          <p:nvPr/>
        </p:nvSpPr>
        <p:spPr bwMode="gray">
          <a:xfrm>
            <a:off x="642910" y="4143380"/>
            <a:ext cx="7858180" cy="830997"/>
          </a:xfrm>
          <a:prstGeom prst="rect">
            <a:avLst/>
          </a:prstGeom>
          <a:noFill/>
          <a:ln w="9525" algn="ctr">
            <a:noFill/>
            <a:miter lim="800000"/>
            <a:headEnd/>
            <a:tailEnd/>
          </a:ln>
          <a:effectLst/>
        </p:spPr>
        <p:txBody>
          <a:bodyPr wrap="square">
            <a:spAutoFit/>
          </a:bodyPr>
          <a:lstStyle/>
          <a:p>
            <a:pPr eaLnBrk="0" hangingPunct="0"/>
            <a:r>
              <a:rPr lang="en-US" sz="2400" dirty="0" smtClean="0">
                <a:solidFill>
                  <a:srgbClr val="C00000"/>
                </a:solidFill>
              </a:rPr>
              <a:t>- Tạo cơ hội cho CBQL, GV hiểu về quy định của ngành và công việc của mỗi GV</a:t>
            </a:r>
            <a:r>
              <a:rPr lang="en-US" sz="2400" dirty="0" smtClean="0"/>
              <a:t>.</a:t>
            </a:r>
            <a:endParaRPr lang="en-US" sz="2400" b="0" dirty="0">
              <a:solidFill>
                <a:schemeClr val="bg1"/>
              </a:solidFill>
            </a:endParaRPr>
          </a:p>
        </p:txBody>
      </p:sp>
      <p:sp>
        <p:nvSpPr>
          <p:cNvPr id="29" name="AutoShape 6"/>
          <p:cNvSpPr>
            <a:spLocks noChangeArrowheads="1"/>
          </p:cNvSpPr>
          <p:nvPr/>
        </p:nvSpPr>
        <p:spPr bwMode="gray">
          <a:xfrm>
            <a:off x="357158" y="5143512"/>
            <a:ext cx="8358246" cy="1071570"/>
          </a:xfrm>
          <a:prstGeom prst="roundRect">
            <a:avLst>
              <a:gd name="adj" fmla="val 11921"/>
            </a:avLst>
          </a:prstGeom>
          <a:gradFill rotWithShape="1">
            <a:gsLst>
              <a:gs pos="0">
                <a:srgbClr val="8488C4"/>
              </a:gs>
              <a:gs pos="53000">
                <a:srgbClr val="D4DEFF"/>
              </a:gs>
              <a:gs pos="83000">
                <a:srgbClr val="D4DEFF"/>
              </a:gs>
              <a:gs pos="100000">
                <a:srgbClr val="96AB94"/>
              </a:gs>
            </a:gsLst>
            <a:lin ang="5400000" scaled="0"/>
          </a:gradFill>
          <a:ln w="25400">
            <a:solidFill>
              <a:srgbClr val="FFC000"/>
            </a:solidFill>
            <a:round/>
            <a:headEnd/>
            <a:tailEnd/>
          </a:ln>
          <a:effectLst>
            <a:outerShdw dist="53882" dir="2700000" algn="ctr" rotWithShape="0">
              <a:srgbClr val="000000">
                <a:alpha val="50000"/>
              </a:srgbClr>
            </a:outerShdw>
          </a:effectLst>
        </p:spPr>
        <p:txBody>
          <a:bodyPr wrap="none" anchor="ctr"/>
          <a:lstStyle/>
          <a:p>
            <a:endParaRPr lang="en-US">
              <a:solidFill>
                <a:srgbClr val="FF0000"/>
              </a:solidFill>
            </a:endParaRPr>
          </a:p>
        </p:txBody>
      </p:sp>
      <p:sp>
        <p:nvSpPr>
          <p:cNvPr id="30" name="Text Box 17"/>
          <p:cNvSpPr txBox="1">
            <a:spLocks noChangeArrowheads="1"/>
          </p:cNvSpPr>
          <p:nvPr/>
        </p:nvSpPr>
        <p:spPr bwMode="gray">
          <a:xfrm>
            <a:off x="642910" y="5098333"/>
            <a:ext cx="8001056" cy="1200329"/>
          </a:xfrm>
          <a:prstGeom prst="rect">
            <a:avLst/>
          </a:prstGeom>
          <a:noFill/>
          <a:ln w="9525" algn="ctr">
            <a:noFill/>
            <a:miter lim="800000"/>
            <a:headEnd/>
            <a:tailEnd/>
          </a:ln>
          <a:effectLst/>
        </p:spPr>
        <p:txBody>
          <a:bodyPr wrap="square">
            <a:spAutoFit/>
          </a:bodyPr>
          <a:lstStyle/>
          <a:p>
            <a:pPr eaLnBrk="0" hangingPunct="0"/>
            <a:r>
              <a:rPr lang="en-US" sz="2400" dirty="0" smtClean="0">
                <a:solidFill>
                  <a:srgbClr val="663300"/>
                </a:solidFill>
              </a:rPr>
              <a:t>- Tích luỹ kinh nghiệm, nâng cao năng lực chuyên môn; đổi mới dự giờ theo hướng dạy học tích cực, lấy việc học của HS làm trung tâm của GV.</a:t>
            </a:r>
            <a:endParaRPr lang="en-US" sz="2400" b="0" dirty="0">
              <a:solidFill>
                <a:srgbClr val="66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gray">
          <a:xfrm>
            <a:off x="738188" y="1833563"/>
            <a:ext cx="3652837" cy="1503362"/>
          </a:xfrm>
          <a:prstGeom prst="rect">
            <a:avLst/>
          </a:prstGeom>
          <a:solidFill>
            <a:schemeClr val="accent2"/>
          </a:soli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30724" name="Rectangle 4"/>
          <p:cNvSpPr>
            <a:spLocks noChangeArrowheads="1"/>
          </p:cNvSpPr>
          <p:nvPr/>
        </p:nvSpPr>
        <p:spPr bwMode="gray">
          <a:xfrm>
            <a:off x="4662488" y="1844824"/>
            <a:ext cx="3786187" cy="1503363"/>
          </a:xfrm>
          <a:prstGeom prst="rect">
            <a:avLst/>
          </a:prstGeom>
          <a:solidFill>
            <a:schemeClr val="folHlink"/>
          </a:solidFill>
          <a:ln w="9525">
            <a:noFill/>
            <a:miter lim="800000"/>
            <a:headEnd/>
            <a:tailEnd/>
          </a:ln>
          <a:effectLst/>
          <a:scene3d>
            <a:camera prst="legacyPerspectiv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30726" name="Rectangle 6"/>
          <p:cNvSpPr>
            <a:spLocks noChangeArrowheads="1"/>
          </p:cNvSpPr>
          <p:nvPr/>
        </p:nvSpPr>
        <p:spPr bwMode="gray">
          <a:xfrm>
            <a:off x="736600" y="3624263"/>
            <a:ext cx="3652838" cy="1503362"/>
          </a:xfrm>
          <a:prstGeom prst="rect">
            <a:avLst/>
          </a:prstGeom>
          <a:solidFill>
            <a:schemeClr val="accent1"/>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30728" name="Rectangle 8"/>
          <p:cNvSpPr>
            <a:spLocks noChangeArrowheads="1"/>
          </p:cNvSpPr>
          <p:nvPr/>
        </p:nvSpPr>
        <p:spPr bwMode="gray">
          <a:xfrm>
            <a:off x="4667250" y="3625850"/>
            <a:ext cx="3790950" cy="1493838"/>
          </a:xfrm>
          <a:prstGeom prst="rect">
            <a:avLst/>
          </a:prstGeom>
          <a:solidFill>
            <a:schemeClr val="hlink"/>
          </a:solidFill>
          <a:ln w="9525">
            <a:noFill/>
            <a:miter lim="800000"/>
            <a:headEnd/>
            <a:tailEnd/>
          </a:ln>
          <a:effectLst/>
          <a:scene3d>
            <a:camera prst="legacyPerspectiveTopLef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sp>
        <p:nvSpPr>
          <p:cNvPr id="30730" name="Text Box 10"/>
          <p:cNvSpPr txBox="1">
            <a:spLocks noChangeArrowheads="1"/>
          </p:cNvSpPr>
          <p:nvPr/>
        </p:nvSpPr>
        <p:spPr bwMode="gray">
          <a:xfrm>
            <a:off x="785813" y="3803650"/>
            <a:ext cx="2624551" cy="1200329"/>
          </a:xfrm>
          <a:prstGeom prst="rect">
            <a:avLst/>
          </a:prstGeom>
          <a:noFill/>
          <a:ln w="9525" algn="ctr">
            <a:noFill/>
            <a:miter lim="800000"/>
            <a:headEnd/>
            <a:tailEnd/>
          </a:ln>
          <a:effectLst/>
        </p:spPr>
        <p:txBody>
          <a:bodyPr wrap="square">
            <a:spAutoFit/>
          </a:bodyPr>
          <a:lstStyle/>
          <a:p>
            <a:pPr algn="ctr" eaLnBrk="0" hangingPunct="0"/>
            <a:r>
              <a:rPr lang="en-US" altLang="en-US" sz="2400" dirty="0">
                <a:solidFill>
                  <a:schemeClr val="bg1"/>
                </a:solidFill>
              </a:rPr>
              <a:t>Mọi </a:t>
            </a:r>
            <a:r>
              <a:rPr lang="en-US" altLang="en-US" sz="2400" dirty="0" smtClean="0">
                <a:solidFill>
                  <a:schemeClr val="bg1"/>
                </a:solidFill>
              </a:rPr>
              <a:t>CBQL </a:t>
            </a:r>
            <a:r>
              <a:rPr lang="en-US" altLang="en-US" sz="2400" dirty="0">
                <a:solidFill>
                  <a:schemeClr val="bg1"/>
                </a:solidFill>
              </a:rPr>
              <a:t>và GV cùng được </a:t>
            </a:r>
            <a:endParaRPr lang="en-US" altLang="en-US" sz="2400" dirty="0" smtClean="0">
              <a:solidFill>
                <a:schemeClr val="bg1"/>
              </a:solidFill>
            </a:endParaRPr>
          </a:p>
          <a:p>
            <a:pPr algn="ctr" eaLnBrk="0" hangingPunct="0"/>
            <a:r>
              <a:rPr lang="en-US" altLang="en-US" sz="2400" dirty="0" smtClean="0">
                <a:solidFill>
                  <a:schemeClr val="bg1"/>
                </a:solidFill>
              </a:rPr>
              <a:t>tham </a:t>
            </a:r>
            <a:r>
              <a:rPr lang="en-US" altLang="en-US" sz="2400" dirty="0">
                <a:solidFill>
                  <a:schemeClr val="bg1"/>
                </a:solidFill>
              </a:rPr>
              <a:t>gia</a:t>
            </a:r>
            <a:endParaRPr lang="en-US" sz="2400" dirty="0">
              <a:solidFill>
                <a:schemeClr val="bg1"/>
              </a:solidFill>
            </a:endParaRPr>
          </a:p>
        </p:txBody>
      </p:sp>
      <p:sp>
        <p:nvSpPr>
          <p:cNvPr id="30731" name="Text Box 11"/>
          <p:cNvSpPr txBox="1">
            <a:spLocks noChangeArrowheads="1"/>
          </p:cNvSpPr>
          <p:nvPr/>
        </p:nvSpPr>
        <p:spPr bwMode="gray">
          <a:xfrm>
            <a:off x="800100" y="1844824"/>
            <a:ext cx="2610264" cy="1482714"/>
          </a:xfrm>
          <a:prstGeom prst="rect">
            <a:avLst/>
          </a:prstGeom>
          <a:noFill/>
          <a:ln w="9525" algn="ctr">
            <a:noFill/>
            <a:miter lim="800000"/>
            <a:headEnd/>
            <a:tailEnd/>
          </a:ln>
          <a:effectLst/>
        </p:spPr>
        <p:txBody>
          <a:bodyPr wrap="square">
            <a:spAutoFit/>
          </a:bodyPr>
          <a:lstStyle/>
          <a:p>
            <a:pPr algn="ctr" eaLnBrk="0" hangingPunct="0">
              <a:lnSpc>
                <a:spcPct val="130000"/>
              </a:lnSpc>
            </a:pPr>
            <a:r>
              <a:rPr lang="en-US" altLang="en-US" sz="2400" dirty="0" smtClean="0">
                <a:solidFill>
                  <a:schemeClr val="bg1"/>
                </a:solidFill>
              </a:rPr>
              <a:t>Nên tổ </a:t>
            </a:r>
            <a:r>
              <a:rPr lang="en-US" altLang="en-US" sz="2400" dirty="0">
                <a:solidFill>
                  <a:schemeClr val="bg1"/>
                </a:solidFill>
              </a:rPr>
              <a:t>chức </a:t>
            </a:r>
            <a:endParaRPr lang="en-US" altLang="en-US" sz="2400" dirty="0" smtClean="0">
              <a:solidFill>
                <a:schemeClr val="bg1"/>
              </a:solidFill>
            </a:endParaRPr>
          </a:p>
          <a:p>
            <a:pPr algn="ctr" eaLnBrk="0" hangingPunct="0">
              <a:lnSpc>
                <a:spcPct val="130000"/>
              </a:lnSpc>
            </a:pPr>
            <a:r>
              <a:rPr lang="en-US" altLang="en-US" sz="2400" dirty="0" smtClean="0">
                <a:solidFill>
                  <a:schemeClr val="bg1"/>
                </a:solidFill>
              </a:rPr>
              <a:t>ít </a:t>
            </a:r>
            <a:r>
              <a:rPr lang="en-US" altLang="en-US" sz="2400" dirty="0">
                <a:solidFill>
                  <a:schemeClr val="bg1"/>
                </a:solidFill>
              </a:rPr>
              <a:t>nhất </a:t>
            </a:r>
            <a:endParaRPr lang="en-US" altLang="en-US" sz="2400" dirty="0" smtClean="0">
              <a:solidFill>
                <a:schemeClr val="bg1"/>
              </a:solidFill>
            </a:endParaRPr>
          </a:p>
          <a:p>
            <a:pPr algn="ctr" eaLnBrk="0" hangingPunct="0">
              <a:lnSpc>
                <a:spcPct val="130000"/>
              </a:lnSpc>
            </a:pPr>
            <a:r>
              <a:rPr lang="en-US" altLang="en-US" sz="2400" dirty="0" smtClean="0">
                <a:solidFill>
                  <a:schemeClr val="bg1"/>
                </a:solidFill>
              </a:rPr>
              <a:t>2 </a:t>
            </a:r>
            <a:r>
              <a:rPr lang="en-US" altLang="en-US" sz="2400" dirty="0">
                <a:solidFill>
                  <a:schemeClr val="bg1"/>
                </a:solidFill>
              </a:rPr>
              <a:t>lần/học kì, </a:t>
            </a:r>
            <a:endParaRPr lang="en-US" sz="2400" dirty="0">
              <a:solidFill>
                <a:schemeClr val="bg1"/>
              </a:solidFill>
            </a:endParaRPr>
          </a:p>
        </p:txBody>
      </p:sp>
      <p:sp>
        <p:nvSpPr>
          <p:cNvPr id="30732" name="Text Box 12"/>
          <p:cNvSpPr txBox="1">
            <a:spLocks noChangeArrowheads="1"/>
          </p:cNvSpPr>
          <p:nvPr/>
        </p:nvSpPr>
        <p:spPr bwMode="gray">
          <a:xfrm>
            <a:off x="5195888" y="1844824"/>
            <a:ext cx="3171825" cy="1569660"/>
          </a:xfrm>
          <a:prstGeom prst="rect">
            <a:avLst/>
          </a:prstGeom>
          <a:noFill/>
          <a:ln w="9525" algn="ctr">
            <a:noFill/>
            <a:miter lim="800000"/>
            <a:headEnd/>
            <a:tailEnd/>
          </a:ln>
          <a:effectLst/>
        </p:spPr>
        <p:txBody>
          <a:bodyPr wrap="square">
            <a:spAutoFit/>
          </a:bodyPr>
          <a:lstStyle/>
          <a:p>
            <a:pPr algn="ctr" eaLnBrk="0" hangingPunct="0"/>
            <a:r>
              <a:rPr lang="en-US" altLang="en-US" sz="2400" dirty="0" smtClean="0">
                <a:solidFill>
                  <a:schemeClr val="bg1"/>
                </a:solidFill>
              </a:rPr>
              <a:t>Là một </a:t>
            </a:r>
            <a:r>
              <a:rPr lang="en-US" altLang="en-US" sz="2400" dirty="0">
                <a:solidFill>
                  <a:schemeClr val="bg1"/>
                </a:solidFill>
              </a:rPr>
              <a:t>hoạt động đổi </a:t>
            </a:r>
            <a:r>
              <a:rPr lang="en-US" altLang="en-US" sz="2400" dirty="0" smtClean="0">
                <a:solidFill>
                  <a:schemeClr val="bg1"/>
                </a:solidFill>
              </a:rPr>
              <a:t>mới </a:t>
            </a:r>
            <a:r>
              <a:rPr lang="en-US" altLang="en-US" sz="2400" dirty="0">
                <a:solidFill>
                  <a:schemeClr val="bg1"/>
                </a:solidFill>
              </a:rPr>
              <a:t>GD, mang lại thay đổi tích cực </a:t>
            </a:r>
            <a:endParaRPr lang="en-US" altLang="en-US" sz="2400" dirty="0" smtClean="0">
              <a:solidFill>
                <a:schemeClr val="bg1"/>
              </a:solidFill>
            </a:endParaRPr>
          </a:p>
          <a:p>
            <a:pPr algn="ctr" eaLnBrk="0" hangingPunct="0"/>
            <a:r>
              <a:rPr lang="en-US" altLang="en-US" sz="2400" dirty="0" smtClean="0">
                <a:solidFill>
                  <a:schemeClr val="bg1"/>
                </a:solidFill>
              </a:rPr>
              <a:t>về </a:t>
            </a:r>
            <a:r>
              <a:rPr lang="en-US" altLang="en-US" sz="2400" dirty="0">
                <a:solidFill>
                  <a:schemeClr val="bg1"/>
                </a:solidFill>
              </a:rPr>
              <a:t>PPDH, </a:t>
            </a:r>
            <a:r>
              <a:rPr lang="en-US" altLang="en-US" sz="2400" dirty="0" smtClean="0">
                <a:solidFill>
                  <a:schemeClr val="bg1"/>
                </a:solidFill>
              </a:rPr>
              <a:t>KTĐG</a:t>
            </a:r>
            <a:endParaRPr lang="en-US" altLang="en-US" sz="2400" dirty="0">
              <a:solidFill>
                <a:schemeClr val="bg1"/>
              </a:solidFill>
            </a:endParaRPr>
          </a:p>
        </p:txBody>
      </p:sp>
      <p:sp>
        <p:nvSpPr>
          <p:cNvPr id="30733" name="Text Box 13"/>
          <p:cNvSpPr txBox="1">
            <a:spLocks noChangeArrowheads="1"/>
          </p:cNvSpPr>
          <p:nvPr/>
        </p:nvSpPr>
        <p:spPr bwMode="gray">
          <a:xfrm>
            <a:off x="5284378" y="3645024"/>
            <a:ext cx="2980147" cy="1482714"/>
          </a:xfrm>
          <a:prstGeom prst="rect">
            <a:avLst/>
          </a:prstGeom>
          <a:noFill/>
          <a:ln w="9525" algn="ctr">
            <a:noFill/>
            <a:miter lim="800000"/>
            <a:headEnd/>
            <a:tailEnd/>
          </a:ln>
          <a:effectLst/>
        </p:spPr>
        <p:txBody>
          <a:bodyPr wrap="square">
            <a:spAutoFit/>
          </a:bodyPr>
          <a:lstStyle/>
          <a:p>
            <a:pPr algn="ctr" eaLnBrk="0" hangingPunct="0">
              <a:lnSpc>
                <a:spcPct val="130000"/>
              </a:lnSpc>
            </a:pPr>
            <a:r>
              <a:rPr lang="en-US" altLang="en-US" sz="2400" dirty="0">
                <a:solidFill>
                  <a:schemeClr val="bg1"/>
                </a:solidFill>
              </a:rPr>
              <a:t>Hình thành văn </a:t>
            </a:r>
            <a:r>
              <a:rPr lang="en-US" altLang="en-US" sz="2400" dirty="0" smtClean="0">
                <a:solidFill>
                  <a:schemeClr val="bg1"/>
                </a:solidFill>
              </a:rPr>
              <a:t>hóa góp </a:t>
            </a:r>
            <a:r>
              <a:rPr lang="en-US" altLang="en-US" sz="2400" dirty="0">
                <a:solidFill>
                  <a:schemeClr val="bg1"/>
                </a:solidFill>
              </a:rPr>
              <a:t>ý </a:t>
            </a:r>
            <a:r>
              <a:rPr lang="en-US" altLang="en-US" sz="2400" dirty="0" smtClean="0">
                <a:solidFill>
                  <a:schemeClr val="bg1"/>
                </a:solidFill>
              </a:rPr>
              <a:t>trong </a:t>
            </a:r>
            <a:r>
              <a:rPr lang="en-US" altLang="en-US" sz="2400" dirty="0">
                <a:solidFill>
                  <a:schemeClr val="bg1"/>
                </a:solidFill>
              </a:rPr>
              <a:t>nhà </a:t>
            </a:r>
            <a:r>
              <a:rPr lang="en-US" altLang="en-US" sz="2400" dirty="0" smtClean="0">
                <a:solidFill>
                  <a:schemeClr val="bg1"/>
                </a:solidFill>
              </a:rPr>
              <a:t>trường</a:t>
            </a:r>
            <a:endParaRPr lang="en-US" altLang="en-US" sz="2400" dirty="0">
              <a:solidFill>
                <a:schemeClr val="bg1"/>
              </a:solidFill>
            </a:endParaRPr>
          </a:p>
        </p:txBody>
      </p:sp>
      <p:grpSp>
        <p:nvGrpSpPr>
          <p:cNvPr id="30752" name="Group 32"/>
          <p:cNvGrpSpPr>
            <a:grpSpLocks/>
          </p:cNvGrpSpPr>
          <p:nvPr/>
        </p:nvGrpSpPr>
        <p:grpSpPr bwMode="auto">
          <a:xfrm>
            <a:off x="3709988" y="2730500"/>
            <a:ext cx="1660525" cy="1612900"/>
            <a:chOff x="2457" y="2000"/>
            <a:chExt cx="901" cy="888"/>
          </a:xfrm>
        </p:grpSpPr>
        <p:pic>
          <p:nvPicPr>
            <p:cNvPr id="30753" name="Picture 33" descr="circuler_1"/>
            <p:cNvPicPr>
              <a:picLocks noChangeAspect="1" noChangeArrowheads="1"/>
            </p:cNvPicPr>
            <p:nvPr/>
          </p:nvPicPr>
          <p:blipFill>
            <a:blip r:embed="rId2" cstate="print"/>
            <a:srcRect/>
            <a:stretch>
              <a:fillRect/>
            </a:stretch>
          </p:blipFill>
          <p:spPr bwMode="gray">
            <a:xfrm>
              <a:off x="2457" y="2000"/>
              <a:ext cx="901" cy="886"/>
            </a:xfrm>
            <a:prstGeom prst="rect">
              <a:avLst/>
            </a:prstGeom>
            <a:noFill/>
          </p:spPr>
        </p:pic>
        <p:sp>
          <p:nvSpPr>
            <p:cNvPr id="30754" name="Oval 34"/>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endParaRPr lang="en-US"/>
            </a:p>
          </p:txBody>
        </p:sp>
        <p:sp>
          <p:nvSpPr>
            <p:cNvPr id="30755" name="Freeform 35"/>
            <p:cNvSpPr>
              <a:spLocks/>
            </p:cNvSpPr>
            <p:nvPr/>
          </p:nvSpPr>
          <p:spPr bwMode="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en-US"/>
            </a:p>
          </p:txBody>
        </p:sp>
        <p:grpSp>
          <p:nvGrpSpPr>
            <p:cNvPr id="30756" name="Group 36"/>
            <p:cNvGrpSpPr>
              <a:grpSpLocks/>
            </p:cNvGrpSpPr>
            <p:nvPr/>
          </p:nvGrpSpPr>
          <p:grpSpPr bwMode="auto">
            <a:xfrm rot="-1297425" flipH="1" flipV="1">
              <a:off x="2525" y="2693"/>
              <a:ext cx="781" cy="188"/>
              <a:chOff x="2532" y="1051"/>
              <a:chExt cx="893" cy="246"/>
            </a:xfrm>
          </p:grpSpPr>
          <p:grpSp>
            <p:nvGrpSpPr>
              <p:cNvPr id="30757" name="Group 37"/>
              <p:cNvGrpSpPr>
                <a:grpSpLocks/>
              </p:cNvGrpSpPr>
              <p:nvPr/>
            </p:nvGrpSpPr>
            <p:grpSpPr bwMode="auto">
              <a:xfrm>
                <a:off x="2532" y="1051"/>
                <a:ext cx="743" cy="185"/>
                <a:chOff x="1565" y="2568"/>
                <a:chExt cx="1118" cy="279"/>
              </a:xfrm>
            </p:grpSpPr>
            <p:sp>
              <p:nvSpPr>
                <p:cNvPr id="30758" name="AutoShape 38"/>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59" name="AutoShape 39"/>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60" name="AutoShape 40"/>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61" name="AutoShape 41"/>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30762" name="Group 42"/>
              <p:cNvGrpSpPr>
                <a:grpSpLocks/>
              </p:cNvGrpSpPr>
              <p:nvPr/>
            </p:nvGrpSpPr>
            <p:grpSpPr bwMode="auto">
              <a:xfrm rot="1353540">
                <a:off x="2682" y="1111"/>
                <a:ext cx="743" cy="186"/>
                <a:chOff x="1565" y="2568"/>
                <a:chExt cx="1118" cy="279"/>
              </a:xfrm>
            </p:grpSpPr>
            <p:sp>
              <p:nvSpPr>
                <p:cNvPr id="30763" name="AutoShape 43"/>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64" name="AutoShape 44"/>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65" name="AutoShape 45"/>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30766" name="AutoShape 46"/>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30767" name="Text Box 47"/>
          <p:cNvSpPr txBox="1">
            <a:spLocks noChangeArrowheads="1"/>
          </p:cNvSpPr>
          <p:nvPr/>
        </p:nvSpPr>
        <p:spPr bwMode="gray">
          <a:xfrm>
            <a:off x="3889375" y="2996952"/>
            <a:ext cx="1289050" cy="954107"/>
          </a:xfrm>
          <a:prstGeom prst="rect">
            <a:avLst/>
          </a:prstGeom>
          <a:noFill/>
          <a:ln w="9525" algn="ctr">
            <a:noFill/>
            <a:miter lim="800000"/>
            <a:headEnd/>
            <a:tailEnd/>
          </a:ln>
          <a:effectLst/>
        </p:spPr>
        <p:txBody>
          <a:bodyPr>
            <a:spAutoFit/>
          </a:bodyPr>
          <a:lstStyle/>
          <a:p>
            <a:pPr algn="ctr" eaLnBrk="0" hangingPunct="0"/>
            <a:r>
              <a:rPr lang="en-US" sz="2800" b="1" dirty="0" smtClean="0">
                <a:solidFill>
                  <a:srgbClr val="FF0000"/>
                </a:solidFill>
                <a:latin typeface="Times New Roman" panose="02020603050405020304" pitchFamily="18" charset="0"/>
                <a:cs typeface="Times New Roman" panose="02020603050405020304" pitchFamily="18" charset="0"/>
              </a:rPr>
              <a:t>KẾT LUẬN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8" name="Rectangle 2"/>
          <p:cNvSpPr>
            <a:spLocks noGrp="1" noChangeArrowheads="1"/>
          </p:cNvSpPr>
          <p:nvPr>
            <p:ph type="title"/>
          </p:nvPr>
        </p:nvSpPr>
        <p:spPr>
          <a:xfrm>
            <a:off x="457200" y="228600"/>
            <a:ext cx="8229600" cy="868363"/>
          </a:xfrm>
        </p:spPr>
        <p:txBody>
          <a:bodyPr/>
          <a:lstStyle/>
          <a:p>
            <a:pPr algn="l"/>
            <a:r>
              <a:rPr lang="en-US" sz="3000" i="0" dirty="0" smtClean="0">
                <a:solidFill>
                  <a:srgbClr val="0000CC"/>
                </a:solidFill>
              </a:rPr>
              <a:t>SINH HOẠT </a:t>
            </a:r>
            <a:r>
              <a:rPr lang="en-US" sz="3000" i="0" smtClean="0">
                <a:solidFill>
                  <a:srgbClr val="0000CC"/>
                </a:solidFill>
              </a:rPr>
              <a:t>CHUYÊN MÔN </a:t>
            </a:r>
            <a:br>
              <a:rPr lang="en-US" sz="3000" i="0" smtClean="0">
                <a:solidFill>
                  <a:srgbClr val="0000CC"/>
                </a:solidFill>
              </a:rPr>
            </a:br>
            <a:r>
              <a:rPr lang="en-US" sz="3000" i="0" smtClean="0">
                <a:solidFill>
                  <a:srgbClr val="0000CC"/>
                </a:solidFill>
              </a:rPr>
              <a:t>                        THEO NGHIÊN CỨU BÀI HỌC</a:t>
            </a:r>
            <a:endParaRPr lang="en-US" sz="3000" i="0" dirty="0">
              <a:solidFill>
                <a:srgbClr val="0000CC"/>
              </a:solidFill>
            </a:endParaRPr>
          </a:p>
        </p:txBody>
      </p:sp>
    </p:spTree>
    <p:extLst>
      <p:ext uri="{BB962C8B-B14F-4D97-AF65-F5344CB8AC3E}">
        <p14:creationId xmlns:p14="http://schemas.microsoft.com/office/powerpoint/2010/main" val="654260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67"/>
                                        </p:tgtEl>
                                        <p:attrNameLst>
                                          <p:attrName>style.visibility</p:attrName>
                                        </p:attrNameLst>
                                      </p:cBhvr>
                                      <p:to>
                                        <p:strVal val="visible"/>
                                      </p:to>
                                    </p:set>
                                    <p:animEffect transition="in" filter="wipe(down)">
                                      <p:cBhvr>
                                        <p:cTn id="7" dur="500"/>
                                        <p:tgtEl>
                                          <p:spTgt spid="307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32"/>
                                        </p:tgtEl>
                                        <p:attrNameLst>
                                          <p:attrName>style.visibility</p:attrName>
                                        </p:attrNameLst>
                                      </p:cBhvr>
                                      <p:to>
                                        <p:strVal val="visible"/>
                                      </p:to>
                                    </p:set>
                                    <p:animEffect transition="in" filter="wipe(down)">
                                      <p:cBhvr>
                                        <p:cTn id="12" dur="500"/>
                                        <p:tgtEl>
                                          <p:spTgt spid="307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33"/>
                                        </p:tgtEl>
                                        <p:attrNameLst>
                                          <p:attrName>style.visibility</p:attrName>
                                        </p:attrNameLst>
                                      </p:cBhvr>
                                      <p:to>
                                        <p:strVal val="visible"/>
                                      </p:to>
                                    </p:set>
                                    <p:animEffect transition="in" filter="wipe(down)">
                                      <p:cBhvr>
                                        <p:cTn id="17" dur="500"/>
                                        <p:tgtEl>
                                          <p:spTgt spid="307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wipe(down)">
                                      <p:cBhvr>
                                        <p:cTn id="22" dur="5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31"/>
                                        </p:tgtEl>
                                        <p:attrNameLst>
                                          <p:attrName>style.visibility</p:attrName>
                                        </p:attrNameLst>
                                      </p:cBhvr>
                                      <p:to>
                                        <p:strVal val="visible"/>
                                      </p:to>
                                    </p:set>
                                    <p:animEffect transition="in" filter="wipe(down)">
                                      <p:cBhvr>
                                        <p:cTn id="27"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P spid="30731" grpId="0"/>
      <p:bldP spid="30732" grpId="0"/>
      <p:bldP spid="30733" grpId="0"/>
      <p:bldP spid="307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49" name="AutoShape 37"/>
          <p:cNvSpPr>
            <a:spLocks noChangeArrowheads="1"/>
          </p:cNvSpPr>
          <p:nvPr/>
        </p:nvSpPr>
        <p:spPr bwMode="gray">
          <a:xfrm>
            <a:off x="2847974" y="1500174"/>
            <a:ext cx="5581677" cy="1428760"/>
          </a:xfrm>
          <a:prstGeom prst="roundRect">
            <a:avLst>
              <a:gd name="adj" fmla="val 9144"/>
            </a:avLst>
          </a:prstGeom>
          <a:solidFill>
            <a:srgbClr val="F8F8F8"/>
          </a:solidFill>
          <a:ln w="28575">
            <a:solidFill>
              <a:schemeClr val="accent1"/>
            </a:solidFill>
            <a:round/>
            <a:headEnd/>
            <a:tailEnd/>
          </a:ln>
          <a:effectLst/>
        </p:spPr>
        <p:txBody>
          <a:bodyPr wrap="none" anchor="ctr"/>
          <a:lstStyle/>
          <a:p>
            <a:endParaRPr lang="en-US"/>
          </a:p>
        </p:txBody>
      </p:sp>
      <p:sp>
        <p:nvSpPr>
          <p:cNvPr id="320550" name="AutoShape 38"/>
          <p:cNvSpPr>
            <a:spLocks noChangeArrowheads="1"/>
          </p:cNvSpPr>
          <p:nvPr/>
        </p:nvSpPr>
        <p:spPr bwMode="gray">
          <a:xfrm>
            <a:off x="2857500" y="3000372"/>
            <a:ext cx="5572152" cy="1371609"/>
          </a:xfrm>
          <a:prstGeom prst="roundRect">
            <a:avLst>
              <a:gd name="adj" fmla="val 9144"/>
            </a:avLst>
          </a:prstGeom>
          <a:solidFill>
            <a:srgbClr val="F8F8F8"/>
          </a:solidFill>
          <a:ln w="28575">
            <a:solidFill>
              <a:schemeClr val="accent2"/>
            </a:solidFill>
            <a:round/>
            <a:headEnd/>
            <a:tailEnd/>
          </a:ln>
          <a:effectLst/>
        </p:spPr>
        <p:txBody>
          <a:bodyPr wrap="none" anchor="ctr"/>
          <a:lstStyle/>
          <a:p>
            <a:endParaRPr lang="en-US"/>
          </a:p>
        </p:txBody>
      </p:sp>
      <p:sp>
        <p:nvSpPr>
          <p:cNvPr id="320551" name="AutoShape 39"/>
          <p:cNvSpPr>
            <a:spLocks noChangeArrowheads="1"/>
          </p:cNvSpPr>
          <p:nvPr/>
        </p:nvSpPr>
        <p:spPr bwMode="gray">
          <a:xfrm>
            <a:off x="2085975" y="1000108"/>
            <a:ext cx="2438400" cy="1785938"/>
          </a:xfrm>
          <a:prstGeom prst="upArrow">
            <a:avLst>
              <a:gd name="adj1" fmla="val 49093"/>
              <a:gd name="adj2" fmla="val 22310"/>
            </a:avLst>
          </a:prstGeom>
          <a:gradFill rotWithShape="1">
            <a:gsLst>
              <a:gs pos="0">
                <a:schemeClr val="accent1">
                  <a:gamma/>
                  <a:shade val="66275"/>
                  <a:invGamma/>
                </a:schemeClr>
              </a:gs>
              <a:gs pos="100000">
                <a:schemeClr val="accent1"/>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320552" name="AutoShape 40"/>
          <p:cNvSpPr>
            <a:spLocks noChangeArrowheads="1"/>
          </p:cNvSpPr>
          <p:nvPr/>
        </p:nvSpPr>
        <p:spPr bwMode="gray">
          <a:xfrm>
            <a:off x="1447800" y="2428868"/>
            <a:ext cx="2476500" cy="1778000"/>
          </a:xfrm>
          <a:prstGeom prst="upArrow">
            <a:avLst>
              <a:gd name="adj1" fmla="val 51824"/>
              <a:gd name="adj2" fmla="val 23468"/>
            </a:avLst>
          </a:prstGeom>
          <a:gradFill rotWithShape="1">
            <a:gsLst>
              <a:gs pos="0">
                <a:schemeClr val="accent2">
                  <a:gamma/>
                  <a:shade val="56078"/>
                  <a:invGamma/>
                </a:schemeClr>
              </a:gs>
              <a:gs pos="100000">
                <a:schemeClr val="accent2"/>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320553" name="AutoShape 41"/>
          <p:cNvSpPr>
            <a:spLocks noChangeArrowheads="1"/>
          </p:cNvSpPr>
          <p:nvPr/>
        </p:nvSpPr>
        <p:spPr bwMode="gray">
          <a:xfrm>
            <a:off x="2176462" y="4429132"/>
            <a:ext cx="6181751" cy="1316037"/>
          </a:xfrm>
          <a:prstGeom prst="roundRect">
            <a:avLst>
              <a:gd name="adj" fmla="val 9144"/>
            </a:avLst>
          </a:prstGeom>
          <a:solidFill>
            <a:srgbClr val="F8F8F8"/>
          </a:solidFill>
          <a:ln w="28575">
            <a:solidFill>
              <a:schemeClr val="folHlink"/>
            </a:solidFill>
            <a:round/>
            <a:headEnd/>
            <a:tailEnd/>
          </a:ln>
          <a:effectLst/>
        </p:spPr>
        <p:txBody>
          <a:bodyPr wrap="none" anchor="ctr"/>
          <a:lstStyle/>
          <a:p>
            <a:endParaRPr lang="en-US"/>
          </a:p>
        </p:txBody>
      </p:sp>
      <p:sp>
        <p:nvSpPr>
          <p:cNvPr id="320554" name="AutoShape 42"/>
          <p:cNvSpPr>
            <a:spLocks noChangeArrowheads="1"/>
          </p:cNvSpPr>
          <p:nvPr/>
        </p:nvSpPr>
        <p:spPr bwMode="gray">
          <a:xfrm>
            <a:off x="904875" y="3786190"/>
            <a:ext cx="2438400" cy="1804987"/>
          </a:xfrm>
          <a:prstGeom prst="upArrow">
            <a:avLst>
              <a:gd name="adj1" fmla="val 52602"/>
              <a:gd name="adj2" fmla="val 25245"/>
            </a:avLst>
          </a:prstGeom>
          <a:gradFill rotWithShape="1">
            <a:gsLst>
              <a:gs pos="0">
                <a:schemeClr val="folHlink">
                  <a:gamma/>
                  <a:shade val="57255"/>
                  <a:invGamma/>
                </a:schemeClr>
              </a:gs>
              <a:gs pos="100000">
                <a:schemeClr val="folHlink"/>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320559" name="Text Box 47"/>
          <p:cNvSpPr txBox="1">
            <a:spLocks noChangeArrowheads="1"/>
          </p:cNvSpPr>
          <p:nvPr/>
        </p:nvSpPr>
        <p:spPr bwMode="gray">
          <a:xfrm>
            <a:off x="2143108" y="2928934"/>
            <a:ext cx="1028716" cy="797078"/>
          </a:xfrm>
          <a:prstGeom prst="rect">
            <a:avLst/>
          </a:prstGeom>
          <a:noFill/>
          <a:ln w="9525">
            <a:noFill/>
            <a:miter lim="800000"/>
            <a:headEnd/>
            <a:tailEnd/>
          </a:ln>
          <a:effectLst/>
        </p:spPr>
        <p:txBody>
          <a:bodyPr wrap="square">
            <a:spAutoFit/>
          </a:bodyPr>
          <a:lstStyle/>
          <a:p>
            <a:pPr algn="ctr">
              <a:lnSpc>
                <a:spcPct val="120000"/>
              </a:lnSpc>
              <a:spcBef>
                <a:spcPct val="50000"/>
              </a:spcBef>
            </a:pPr>
            <a:r>
              <a:rPr lang="en-US" sz="2000" b="1" dirty="0" smtClean="0">
                <a:solidFill>
                  <a:srgbClr val="FFFFFF"/>
                </a:solidFill>
                <a:cs typeface="Arial" charset="0"/>
              </a:rPr>
              <a:t>GIÁO VIÊN</a:t>
            </a:r>
            <a:endParaRPr lang="en-US" sz="2000" b="1" dirty="0">
              <a:solidFill>
                <a:srgbClr val="FFFFFF"/>
              </a:solidFill>
              <a:cs typeface="Arial" charset="0"/>
            </a:endParaRPr>
          </a:p>
        </p:txBody>
      </p:sp>
      <p:sp>
        <p:nvSpPr>
          <p:cNvPr id="320560" name="Text Box 48"/>
          <p:cNvSpPr txBox="1">
            <a:spLocks noChangeArrowheads="1"/>
          </p:cNvSpPr>
          <p:nvPr/>
        </p:nvSpPr>
        <p:spPr bwMode="gray">
          <a:xfrm>
            <a:off x="1714480" y="4429132"/>
            <a:ext cx="762000" cy="797078"/>
          </a:xfrm>
          <a:prstGeom prst="rect">
            <a:avLst/>
          </a:prstGeom>
          <a:noFill/>
          <a:ln w="9525">
            <a:noFill/>
            <a:miter lim="800000"/>
            <a:headEnd/>
            <a:tailEnd/>
          </a:ln>
          <a:effectLst/>
        </p:spPr>
        <p:txBody>
          <a:bodyPr>
            <a:spAutoFit/>
          </a:bodyPr>
          <a:lstStyle/>
          <a:p>
            <a:pPr algn="ctr">
              <a:lnSpc>
                <a:spcPct val="120000"/>
              </a:lnSpc>
              <a:spcBef>
                <a:spcPct val="50000"/>
              </a:spcBef>
            </a:pPr>
            <a:r>
              <a:rPr lang="en-US" sz="2000" b="1" dirty="0" smtClean="0">
                <a:solidFill>
                  <a:srgbClr val="FFFFFF"/>
                </a:solidFill>
                <a:cs typeface="Arial" charset="0"/>
              </a:rPr>
              <a:t>TỔ CM      </a:t>
            </a:r>
            <a:endParaRPr lang="en-US" sz="2000" b="1" dirty="0">
              <a:solidFill>
                <a:srgbClr val="FFFFFF"/>
              </a:solidFill>
              <a:cs typeface="Arial" charset="0"/>
            </a:endParaRPr>
          </a:p>
        </p:txBody>
      </p:sp>
      <p:sp>
        <p:nvSpPr>
          <p:cNvPr id="320561" name="Text Box 49"/>
          <p:cNvSpPr txBox="1">
            <a:spLocks noChangeArrowheads="1"/>
          </p:cNvSpPr>
          <p:nvPr/>
        </p:nvSpPr>
        <p:spPr bwMode="gray">
          <a:xfrm>
            <a:off x="3209925" y="4572008"/>
            <a:ext cx="4505347" cy="1092607"/>
          </a:xfrm>
          <a:prstGeom prst="rect">
            <a:avLst/>
          </a:prstGeom>
          <a:noFill/>
          <a:ln w="9525" algn="ctr">
            <a:noFill/>
            <a:miter lim="800000"/>
            <a:headEnd/>
            <a:tailEnd/>
          </a:ln>
          <a:effectLst/>
        </p:spPr>
        <p:txBody>
          <a:bodyPr wrap="square">
            <a:spAutoFit/>
          </a:bodyPr>
          <a:lstStyle/>
          <a:p>
            <a:pPr>
              <a:spcBef>
                <a:spcPts val="600"/>
              </a:spcBef>
              <a:buFontTx/>
              <a:buChar char="•"/>
            </a:pPr>
            <a:r>
              <a:rPr lang="en-US" sz="2000" dirty="0" smtClean="0">
                <a:solidFill>
                  <a:srgbClr val="0000FF"/>
                </a:solidFill>
                <a:latin typeface="Times New Roman" pitchFamily="18" charset="0"/>
              </a:rPr>
              <a:t> Mất nhiều thời gian</a:t>
            </a:r>
          </a:p>
          <a:p>
            <a:pPr>
              <a:spcBef>
                <a:spcPts val="600"/>
              </a:spcBef>
              <a:buFontTx/>
              <a:buChar char="•"/>
            </a:pPr>
            <a:r>
              <a:rPr lang="en-US" sz="2000" dirty="0" smtClean="0">
                <a:solidFill>
                  <a:srgbClr val="0000FF"/>
                </a:solidFill>
                <a:latin typeface="Times New Roman" pitchFamily="18" charset="0"/>
              </a:rPr>
              <a:t> GV chưa thực sự hợp tác cùng nhau xây dựng bài học</a:t>
            </a:r>
            <a:endParaRPr lang="en-US" sz="2000" dirty="0">
              <a:solidFill>
                <a:srgbClr val="0000FF"/>
              </a:solidFill>
              <a:latin typeface="Times New Roman" pitchFamily="18" charset="0"/>
            </a:endParaRPr>
          </a:p>
        </p:txBody>
      </p:sp>
      <p:sp>
        <p:nvSpPr>
          <p:cNvPr id="320562" name="Text Box 50"/>
          <p:cNvSpPr txBox="1">
            <a:spLocks noChangeArrowheads="1"/>
          </p:cNvSpPr>
          <p:nvPr/>
        </p:nvSpPr>
        <p:spPr bwMode="gray">
          <a:xfrm>
            <a:off x="4071934" y="1714488"/>
            <a:ext cx="4286280" cy="1092607"/>
          </a:xfrm>
          <a:prstGeom prst="rect">
            <a:avLst/>
          </a:prstGeom>
          <a:noFill/>
          <a:ln w="9525" algn="ctr">
            <a:noFill/>
            <a:miter lim="800000"/>
            <a:headEnd/>
            <a:tailEnd/>
          </a:ln>
          <a:effectLst/>
        </p:spPr>
        <p:txBody>
          <a:bodyPr wrap="square">
            <a:spAutoFit/>
          </a:bodyPr>
          <a:lstStyle/>
          <a:p>
            <a:pPr>
              <a:spcBef>
                <a:spcPts val="600"/>
              </a:spcBef>
              <a:buFontTx/>
              <a:buChar char="•"/>
            </a:pPr>
            <a:r>
              <a:rPr lang="en-US" sz="1600" b="1" dirty="0">
                <a:solidFill>
                  <a:srgbClr val="000000"/>
                </a:solidFill>
                <a:cs typeface="Arial" charset="0"/>
              </a:rPr>
              <a:t> </a:t>
            </a:r>
            <a:r>
              <a:rPr lang="en-US" sz="2000" dirty="0" smtClean="0">
                <a:solidFill>
                  <a:srgbClr val="0000FF"/>
                </a:solidFill>
                <a:latin typeface="Times New Roman" pitchFamily="18" charset="0"/>
              </a:rPr>
              <a:t>Lớp học đông, khó bố trí chỗ ngồi cho người dự; </a:t>
            </a:r>
            <a:endParaRPr lang="en-US" sz="2000" b="1" dirty="0">
              <a:solidFill>
                <a:srgbClr val="000000"/>
              </a:solidFill>
              <a:cs typeface="Arial" charset="0"/>
            </a:endParaRPr>
          </a:p>
          <a:p>
            <a:pPr>
              <a:spcBef>
                <a:spcPts val="600"/>
              </a:spcBef>
              <a:buFontTx/>
              <a:buChar char="•"/>
            </a:pPr>
            <a:r>
              <a:rPr lang="en-US" sz="1600" b="1" dirty="0">
                <a:solidFill>
                  <a:srgbClr val="000000"/>
                </a:solidFill>
                <a:cs typeface="Arial" charset="0"/>
              </a:rPr>
              <a:t> </a:t>
            </a:r>
            <a:r>
              <a:rPr lang="en-US" sz="2000" dirty="0" smtClean="0">
                <a:solidFill>
                  <a:srgbClr val="0000FF"/>
                </a:solidFill>
                <a:latin typeface="Times New Roman" pitchFamily="18" charset="0"/>
              </a:rPr>
              <a:t>ĐDDH còn thiếu, không đồng bộ.</a:t>
            </a:r>
            <a:endParaRPr lang="en-US" sz="2000" dirty="0">
              <a:solidFill>
                <a:srgbClr val="0000FF"/>
              </a:solidFill>
              <a:latin typeface="Times New Roman" pitchFamily="18" charset="0"/>
            </a:endParaRPr>
          </a:p>
        </p:txBody>
      </p:sp>
      <p:sp>
        <p:nvSpPr>
          <p:cNvPr id="320563" name="Text Box 51"/>
          <p:cNvSpPr txBox="1">
            <a:spLocks noChangeArrowheads="1"/>
          </p:cNvSpPr>
          <p:nvPr/>
        </p:nvSpPr>
        <p:spPr bwMode="gray">
          <a:xfrm>
            <a:off x="3670300" y="3000372"/>
            <a:ext cx="4616476" cy="1400383"/>
          </a:xfrm>
          <a:prstGeom prst="rect">
            <a:avLst/>
          </a:prstGeom>
          <a:noFill/>
          <a:ln w="9525" algn="ctr">
            <a:noFill/>
            <a:miter lim="800000"/>
            <a:headEnd/>
            <a:tailEnd/>
          </a:ln>
          <a:effectLst/>
        </p:spPr>
        <p:txBody>
          <a:bodyPr wrap="square">
            <a:spAutoFit/>
          </a:bodyPr>
          <a:lstStyle/>
          <a:p>
            <a:pPr>
              <a:spcBef>
                <a:spcPts val="600"/>
              </a:spcBef>
              <a:buFontTx/>
              <a:buChar char="•"/>
            </a:pPr>
            <a:r>
              <a:rPr lang="en-US" sz="1600" b="1" dirty="0">
                <a:solidFill>
                  <a:srgbClr val="000000"/>
                </a:solidFill>
                <a:cs typeface="Arial" charset="0"/>
              </a:rPr>
              <a:t> </a:t>
            </a:r>
            <a:r>
              <a:rPr lang="en-US" sz="2000" dirty="0" smtClean="0">
                <a:solidFill>
                  <a:srgbClr val="0000FF"/>
                </a:solidFill>
                <a:latin typeface="Times New Roman" pitchFamily="18" charset="0"/>
              </a:rPr>
              <a:t>Mất thời gian khi soạn bài; chất lượng HS không đều</a:t>
            </a:r>
            <a:endParaRPr lang="en-US" sz="2000" dirty="0">
              <a:solidFill>
                <a:srgbClr val="0000FF"/>
              </a:solidFill>
              <a:latin typeface="Times New Roman" pitchFamily="18" charset="0"/>
            </a:endParaRPr>
          </a:p>
          <a:p>
            <a:pPr>
              <a:spcBef>
                <a:spcPts val="600"/>
              </a:spcBef>
              <a:buFontTx/>
              <a:buChar char="•"/>
            </a:pPr>
            <a:r>
              <a:rPr lang="en-US" sz="1600" b="1" dirty="0">
                <a:solidFill>
                  <a:srgbClr val="000000"/>
                </a:solidFill>
                <a:cs typeface="Arial" charset="0"/>
              </a:rPr>
              <a:t> </a:t>
            </a:r>
            <a:r>
              <a:rPr lang="en-US" sz="2000" dirty="0" smtClean="0">
                <a:solidFill>
                  <a:srgbClr val="0000FF"/>
                </a:solidFill>
                <a:latin typeface="Times New Roman" pitchFamily="18" charset="0"/>
              </a:rPr>
              <a:t>GV không thể quan sát hết thái độ, hành động, sai sót từng HS</a:t>
            </a:r>
            <a:r>
              <a:rPr lang="en-US" sz="1600" b="1" dirty="0" smtClean="0">
                <a:solidFill>
                  <a:srgbClr val="000000"/>
                </a:solidFill>
                <a:cs typeface="Arial" charset="0"/>
              </a:rPr>
              <a:t> </a:t>
            </a:r>
            <a:r>
              <a:rPr lang="en-US" sz="1600" dirty="0" smtClean="0">
                <a:solidFill>
                  <a:srgbClr val="000000"/>
                </a:solidFill>
                <a:cs typeface="Arial" charset="0"/>
              </a:rPr>
              <a:t> </a:t>
            </a:r>
            <a:endParaRPr lang="en-US" sz="1600" b="1" dirty="0">
              <a:solidFill>
                <a:srgbClr val="000000"/>
              </a:solidFill>
              <a:cs typeface="Arial" charset="0"/>
            </a:endParaRPr>
          </a:p>
        </p:txBody>
      </p:sp>
      <p:sp>
        <p:nvSpPr>
          <p:cNvPr id="19" name="Rectangle 2"/>
          <p:cNvSpPr>
            <a:spLocks noGrp="1" noChangeArrowheads="1"/>
          </p:cNvSpPr>
          <p:nvPr>
            <p:ph type="title"/>
          </p:nvPr>
        </p:nvSpPr>
        <p:spPr>
          <a:xfrm>
            <a:off x="285720" y="285728"/>
            <a:ext cx="7500990" cy="714380"/>
          </a:xfrm>
        </p:spPr>
        <p:txBody>
          <a:bodyPr/>
          <a:lstStyle/>
          <a:p>
            <a:r>
              <a:rPr lang="en-US" sz="2800" i="0" smtClean="0">
                <a:solidFill>
                  <a:srgbClr val="FF0000"/>
                </a:solidFill>
              </a:rPr>
              <a:t>MỘT SỐ KHÓ KHĂN KHI THỰC HiỆN</a:t>
            </a:r>
            <a:endParaRPr lang="en-US" sz="2800" i="0" dirty="0">
              <a:solidFill>
                <a:srgbClr val="FF0000"/>
              </a:solidFill>
            </a:endParaRPr>
          </a:p>
        </p:txBody>
      </p:sp>
      <p:sp>
        <p:nvSpPr>
          <p:cNvPr id="20" name="Text Box 47"/>
          <p:cNvSpPr txBox="1">
            <a:spLocks noChangeArrowheads="1"/>
          </p:cNvSpPr>
          <p:nvPr/>
        </p:nvSpPr>
        <p:spPr bwMode="gray">
          <a:xfrm>
            <a:off x="2786050" y="1500174"/>
            <a:ext cx="1000132" cy="461665"/>
          </a:xfrm>
          <a:prstGeom prst="rect">
            <a:avLst/>
          </a:prstGeom>
          <a:noFill/>
          <a:ln w="9525">
            <a:noFill/>
            <a:miter lim="800000"/>
            <a:headEnd/>
            <a:tailEnd/>
          </a:ln>
          <a:effectLst/>
        </p:spPr>
        <p:txBody>
          <a:bodyPr wrap="square">
            <a:spAutoFit/>
          </a:bodyPr>
          <a:lstStyle/>
          <a:p>
            <a:pPr algn="ctr">
              <a:lnSpc>
                <a:spcPct val="120000"/>
              </a:lnSpc>
              <a:spcBef>
                <a:spcPct val="50000"/>
              </a:spcBef>
            </a:pPr>
            <a:r>
              <a:rPr lang="en-US" sz="2000" b="1" dirty="0" smtClean="0">
                <a:solidFill>
                  <a:srgbClr val="FFFFFF"/>
                </a:solidFill>
                <a:cs typeface="Arial" charset="0"/>
              </a:rPr>
              <a:t> CSVC       </a:t>
            </a:r>
            <a:endParaRPr lang="en-US" sz="2000" b="1" dirty="0">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0562"/>
                                        </p:tgtEl>
                                        <p:attrNameLst>
                                          <p:attrName>style.visibility</p:attrName>
                                        </p:attrNameLst>
                                      </p:cBhvr>
                                      <p:to>
                                        <p:strVal val="visible"/>
                                      </p:to>
                                    </p:set>
                                    <p:animEffect transition="in" filter="wipe(down)">
                                      <p:cBhvr>
                                        <p:cTn id="12" dur="500"/>
                                        <p:tgtEl>
                                          <p:spTgt spid="3205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0559"/>
                                        </p:tgtEl>
                                        <p:attrNameLst>
                                          <p:attrName>style.visibility</p:attrName>
                                        </p:attrNameLst>
                                      </p:cBhvr>
                                      <p:to>
                                        <p:strVal val="visible"/>
                                      </p:to>
                                    </p:set>
                                    <p:animEffect transition="in" filter="wipe(down)">
                                      <p:cBhvr>
                                        <p:cTn id="17" dur="500"/>
                                        <p:tgtEl>
                                          <p:spTgt spid="3205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0563"/>
                                        </p:tgtEl>
                                        <p:attrNameLst>
                                          <p:attrName>style.visibility</p:attrName>
                                        </p:attrNameLst>
                                      </p:cBhvr>
                                      <p:to>
                                        <p:strVal val="visible"/>
                                      </p:to>
                                    </p:set>
                                    <p:animEffect transition="in" filter="wipe(down)">
                                      <p:cBhvr>
                                        <p:cTn id="22" dur="500"/>
                                        <p:tgtEl>
                                          <p:spTgt spid="3205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0560"/>
                                        </p:tgtEl>
                                        <p:attrNameLst>
                                          <p:attrName>style.visibility</p:attrName>
                                        </p:attrNameLst>
                                      </p:cBhvr>
                                      <p:to>
                                        <p:strVal val="visible"/>
                                      </p:to>
                                    </p:set>
                                    <p:animEffect transition="in" filter="wipe(down)">
                                      <p:cBhvr>
                                        <p:cTn id="27" dur="500"/>
                                        <p:tgtEl>
                                          <p:spTgt spid="3205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0561"/>
                                        </p:tgtEl>
                                        <p:attrNameLst>
                                          <p:attrName>style.visibility</p:attrName>
                                        </p:attrNameLst>
                                      </p:cBhvr>
                                      <p:to>
                                        <p:strVal val="visible"/>
                                      </p:to>
                                    </p:set>
                                    <p:animEffect transition="in" filter="wipe(down)">
                                      <p:cBhvr>
                                        <p:cTn id="32" dur="500"/>
                                        <p:tgtEl>
                                          <p:spTgt spid="320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59" grpId="0"/>
      <p:bldP spid="320560" grpId="0"/>
      <p:bldP spid="320561" grpId="0"/>
      <p:bldP spid="320562" grpId="0"/>
      <p:bldP spid="320563"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t>www.themegallery.com</a:t>
            </a:r>
          </a:p>
        </p:txBody>
      </p:sp>
      <p:sp>
        <p:nvSpPr>
          <p:cNvPr id="35842" name="WordArt 2"/>
          <p:cNvSpPr>
            <a:spLocks noChangeArrowheads="1" noChangeShapeType="1" noTextEdit="1"/>
          </p:cNvSpPr>
          <p:nvPr/>
        </p:nvSpPr>
        <p:spPr bwMode="gray">
          <a:xfrm>
            <a:off x="457200" y="4819650"/>
            <a:ext cx="4495800" cy="609600"/>
          </a:xfrm>
          <a:prstGeom prst="rect">
            <a:avLst/>
          </a:prstGeom>
        </p:spPr>
        <p:txBody>
          <a:bodyPr wrap="none" fromWordArt="1">
            <a:prstTxWarp prst="textDeflate">
              <a:avLst>
                <a:gd name="adj" fmla="val 0"/>
              </a:avLst>
            </a:prstTxWarp>
          </a:bodyPr>
          <a:lstStyle/>
          <a:p>
            <a:pPr algn="ctr"/>
            <a:r>
              <a:rPr lang="en-US" sz="3600" b="1" kern="10" dirty="0" smtClean="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XIN CÁM ƠN </a:t>
            </a:r>
            <a:r>
              <a:rPr lang="en-US"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68" name="AutoShape 24"/>
          <p:cNvSpPr>
            <a:spLocks noChangeArrowheads="1"/>
          </p:cNvSpPr>
          <p:nvPr/>
        </p:nvSpPr>
        <p:spPr bwMode="gray">
          <a:xfrm>
            <a:off x="6213475" y="2263775"/>
            <a:ext cx="455613" cy="381000"/>
          </a:xfrm>
          <a:prstGeom prst="downArrow">
            <a:avLst>
              <a:gd name="adj1" fmla="val 58889"/>
              <a:gd name="adj2" fmla="val 60000"/>
            </a:avLst>
          </a:prstGeom>
          <a:solidFill>
            <a:schemeClr val="folHlink"/>
          </a:solidFill>
          <a:ln w="19050">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69" name="AutoShape 25"/>
          <p:cNvSpPr>
            <a:spLocks noChangeArrowheads="1"/>
          </p:cNvSpPr>
          <p:nvPr/>
        </p:nvSpPr>
        <p:spPr bwMode="gray">
          <a:xfrm>
            <a:off x="6226175" y="3549650"/>
            <a:ext cx="455613" cy="381000"/>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70" name="AutoShape 26"/>
          <p:cNvSpPr>
            <a:spLocks noChangeArrowheads="1"/>
          </p:cNvSpPr>
          <p:nvPr/>
        </p:nvSpPr>
        <p:spPr bwMode="gray">
          <a:xfrm>
            <a:off x="6213475" y="4802188"/>
            <a:ext cx="455613" cy="381000"/>
          </a:xfrm>
          <a:prstGeom prst="downArrow">
            <a:avLst>
              <a:gd name="adj1" fmla="val 58889"/>
              <a:gd name="adj2" fmla="val 60000"/>
            </a:avLst>
          </a:prstGeom>
          <a:solidFill>
            <a:schemeClr val="hlink"/>
          </a:solidFill>
          <a:ln w="19050">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71" name="Text Box 4"/>
          <p:cNvSpPr txBox="1">
            <a:spLocks noChangeArrowheads="1"/>
          </p:cNvSpPr>
          <p:nvPr/>
        </p:nvSpPr>
        <p:spPr bwMode="black">
          <a:xfrm>
            <a:off x="283778" y="4077072"/>
            <a:ext cx="4110421" cy="1938992"/>
          </a:xfrm>
          <a:prstGeom prst="rect">
            <a:avLst/>
          </a:prstGeom>
          <a:noFill/>
          <a:ln w="9525" algn="ctr">
            <a:noFill/>
            <a:miter lim="800000"/>
            <a:headEnd/>
            <a:tailEnd/>
          </a:ln>
        </p:spPr>
        <p:txBody>
          <a:bodyPr wrap="square">
            <a:spAutoFit/>
          </a:bodyPr>
          <a:lstStyle/>
          <a:p>
            <a:pPr algn="ctr" eaLnBrk="0" hangingPunct="0"/>
            <a:r>
              <a:rPr lang="en-US" sz="2400" b="1" dirty="0" smtClean="0"/>
              <a:t>Vấn đề cốt lõi của </a:t>
            </a:r>
          </a:p>
          <a:p>
            <a:pPr algn="ctr" eaLnBrk="0" hangingPunct="0"/>
            <a:r>
              <a:rPr lang="en-US" sz="2400" b="1" dirty="0" smtClean="0"/>
              <a:t>sinh hoạt chuyên môn:</a:t>
            </a:r>
          </a:p>
          <a:p>
            <a:pPr algn="ctr" eaLnBrk="0" hangingPunct="0"/>
            <a:r>
              <a:rPr lang="en-US" sz="2400" b="1" dirty="0" smtClean="0"/>
              <a:t> </a:t>
            </a:r>
            <a:r>
              <a:rPr lang="en-US" sz="2400" b="1" dirty="0" smtClean="0">
                <a:solidFill>
                  <a:srgbClr val="CC0000"/>
                </a:solidFill>
              </a:rPr>
              <a:t>Tổ chức dự giờ rút kinh nghiệm, đánh giá, xếp loại giáo viên</a:t>
            </a:r>
            <a:endParaRPr lang="en-US" sz="2400" b="1" dirty="0"/>
          </a:p>
        </p:txBody>
      </p:sp>
      <p:grpSp>
        <p:nvGrpSpPr>
          <p:cNvPr id="441372" name="Group 28"/>
          <p:cNvGrpSpPr>
            <a:grpSpLocks/>
          </p:cNvGrpSpPr>
          <p:nvPr/>
        </p:nvGrpSpPr>
        <p:grpSpPr bwMode="auto">
          <a:xfrm>
            <a:off x="4395788" y="5257800"/>
            <a:ext cx="4051300" cy="914400"/>
            <a:chOff x="2728" y="1008"/>
            <a:chExt cx="2552" cy="576"/>
          </a:xfrm>
        </p:grpSpPr>
        <p:sp>
          <p:nvSpPr>
            <p:cNvPr id="441373" name="Rectangle 29"/>
            <p:cNvSpPr>
              <a:spLocks noChangeArrowheads="1"/>
            </p:cNvSpPr>
            <p:nvPr/>
          </p:nvSpPr>
          <p:spPr bwMode="ltGray">
            <a:xfrm>
              <a:off x="2728" y="1008"/>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74" name="Rectangle 30"/>
            <p:cNvSpPr>
              <a:spLocks noChangeArrowheads="1"/>
            </p:cNvSpPr>
            <p:nvPr/>
          </p:nvSpPr>
          <p:spPr bwMode="ltGray">
            <a:xfrm>
              <a:off x="2735" y="1014"/>
              <a:ext cx="2536" cy="262"/>
            </a:xfrm>
            <a:prstGeom prst="rect">
              <a:avLst/>
            </a:prstGeom>
            <a:solidFill>
              <a:schemeClr val="accent1"/>
            </a:solidFill>
            <a:ln w="9525">
              <a:noFill/>
              <a:miter lim="800000"/>
              <a:headEnd/>
              <a:tailEnd/>
            </a:ln>
            <a:effectLst/>
          </p:spPr>
          <p:txBody>
            <a:bodyPr wrap="none" anchor="ctr"/>
            <a:lstStyle/>
            <a:p>
              <a:endParaRPr lang="en-US"/>
            </a:p>
          </p:txBody>
        </p:sp>
        <p:sp>
          <p:nvSpPr>
            <p:cNvPr id="441375" name="Rectangle 31"/>
            <p:cNvSpPr>
              <a:spLocks noChangeArrowheads="1"/>
            </p:cNvSpPr>
            <p:nvPr/>
          </p:nvSpPr>
          <p:spPr bwMode="ltGray">
            <a:xfrm>
              <a:off x="2736" y="1264"/>
              <a:ext cx="2535" cy="314"/>
            </a:xfrm>
            <a:prstGeom prst="rect">
              <a:avLst/>
            </a:prstGeom>
            <a:gradFill rotWithShape="1">
              <a:gsLst>
                <a:gs pos="0">
                  <a:schemeClr val="accent1">
                    <a:gamma/>
                    <a:tint val="61176"/>
                    <a:invGamma/>
                  </a:schemeClr>
                </a:gs>
                <a:gs pos="100000">
                  <a:schemeClr val="accent1"/>
                </a:gs>
              </a:gsLst>
              <a:lin ang="2700000" scaled="1"/>
            </a:gradFill>
            <a:ln w="9525">
              <a:noFill/>
              <a:miter lim="800000"/>
              <a:headEnd/>
              <a:tailEnd/>
            </a:ln>
            <a:effectLst/>
          </p:spPr>
          <p:txBody>
            <a:bodyPr wrap="none" anchor="ctr"/>
            <a:lstStyle/>
            <a:p>
              <a:endParaRPr lang="en-US"/>
            </a:p>
          </p:txBody>
        </p:sp>
      </p:grpSp>
      <p:grpSp>
        <p:nvGrpSpPr>
          <p:cNvPr id="441377" name="Group 33"/>
          <p:cNvGrpSpPr>
            <a:grpSpLocks/>
          </p:cNvGrpSpPr>
          <p:nvPr/>
        </p:nvGrpSpPr>
        <p:grpSpPr bwMode="auto">
          <a:xfrm>
            <a:off x="4406900" y="2698750"/>
            <a:ext cx="4051300" cy="914400"/>
            <a:chOff x="2736" y="1803"/>
            <a:chExt cx="2552" cy="576"/>
          </a:xfrm>
        </p:grpSpPr>
        <p:sp>
          <p:nvSpPr>
            <p:cNvPr id="441378" name="Rectangle 34"/>
            <p:cNvSpPr>
              <a:spLocks noChangeArrowheads="1"/>
            </p:cNvSpPr>
            <p:nvPr/>
          </p:nvSpPr>
          <p:spPr bwMode="gray">
            <a:xfrm>
              <a:off x="2736" y="1803"/>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79" name="Rectangle 35"/>
            <p:cNvSpPr>
              <a:spLocks noChangeArrowheads="1"/>
            </p:cNvSpPr>
            <p:nvPr/>
          </p:nvSpPr>
          <p:spPr bwMode="gray">
            <a:xfrm>
              <a:off x="2743" y="1809"/>
              <a:ext cx="2536" cy="268"/>
            </a:xfrm>
            <a:prstGeom prst="rect">
              <a:avLst/>
            </a:prstGeom>
            <a:solidFill>
              <a:schemeClr val="accent2"/>
            </a:solidFill>
            <a:ln w="9525">
              <a:noFill/>
              <a:miter lim="800000"/>
              <a:headEnd/>
              <a:tailEnd/>
            </a:ln>
            <a:effectLst/>
          </p:spPr>
          <p:txBody>
            <a:bodyPr wrap="none" anchor="ctr"/>
            <a:lstStyle/>
            <a:p>
              <a:endParaRPr lang="en-US"/>
            </a:p>
          </p:txBody>
        </p:sp>
        <p:sp>
          <p:nvSpPr>
            <p:cNvPr id="441380" name="Rectangle 36"/>
            <p:cNvSpPr>
              <a:spLocks noChangeArrowheads="1"/>
            </p:cNvSpPr>
            <p:nvPr/>
          </p:nvSpPr>
          <p:spPr bwMode="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w="9525">
              <a:noFill/>
              <a:miter lim="800000"/>
              <a:headEnd/>
              <a:tailEnd/>
            </a:ln>
            <a:effectLst/>
          </p:spPr>
          <p:txBody>
            <a:bodyPr wrap="none" anchor="ctr"/>
            <a:lstStyle/>
            <a:p>
              <a:endParaRPr lang="en-US"/>
            </a:p>
          </p:txBody>
        </p:sp>
      </p:grpSp>
      <p:grpSp>
        <p:nvGrpSpPr>
          <p:cNvPr id="441382" name="Group 38"/>
          <p:cNvGrpSpPr>
            <a:grpSpLocks/>
          </p:cNvGrpSpPr>
          <p:nvPr/>
        </p:nvGrpSpPr>
        <p:grpSpPr bwMode="auto">
          <a:xfrm>
            <a:off x="4394200" y="3962400"/>
            <a:ext cx="4051300" cy="914400"/>
            <a:chOff x="2728" y="2640"/>
            <a:chExt cx="2552" cy="576"/>
          </a:xfrm>
        </p:grpSpPr>
        <p:sp>
          <p:nvSpPr>
            <p:cNvPr id="441383" name="Rectangle 39"/>
            <p:cNvSpPr>
              <a:spLocks noChangeArrowheads="1"/>
            </p:cNvSpPr>
            <p:nvPr/>
          </p:nvSpPr>
          <p:spPr bwMode="gray">
            <a:xfrm>
              <a:off x="2728" y="2640"/>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384" name="Rectangle 40"/>
            <p:cNvSpPr>
              <a:spLocks noChangeArrowheads="1"/>
            </p:cNvSpPr>
            <p:nvPr/>
          </p:nvSpPr>
          <p:spPr bwMode="gray">
            <a:xfrm>
              <a:off x="2742" y="2646"/>
              <a:ext cx="2529" cy="262"/>
            </a:xfrm>
            <a:prstGeom prst="rect">
              <a:avLst/>
            </a:prstGeom>
            <a:solidFill>
              <a:schemeClr val="hlink"/>
            </a:solidFill>
            <a:ln w="9525">
              <a:noFill/>
              <a:miter lim="800000"/>
              <a:headEnd/>
              <a:tailEnd/>
            </a:ln>
            <a:effectLst/>
          </p:spPr>
          <p:txBody>
            <a:bodyPr wrap="none" anchor="ctr"/>
            <a:lstStyle/>
            <a:p>
              <a:endParaRPr lang="en-US"/>
            </a:p>
          </p:txBody>
        </p:sp>
        <p:sp>
          <p:nvSpPr>
            <p:cNvPr id="441385" name="Rectangle 41"/>
            <p:cNvSpPr>
              <a:spLocks noChangeArrowheads="1"/>
            </p:cNvSpPr>
            <p:nvPr/>
          </p:nvSpPr>
          <p:spPr bwMode="gray">
            <a:xfrm>
              <a:off x="2736" y="2896"/>
              <a:ext cx="2535" cy="314"/>
            </a:xfrm>
            <a:prstGeom prst="rect">
              <a:avLst/>
            </a:prstGeom>
            <a:gradFill rotWithShape="1">
              <a:gsLst>
                <a:gs pos="0">
                  <a:schemeClr val="hlink">
                    <a:gamma/>
                    <a:tint val="61176"/>
                    <a:invGamma/>
                  </a:schemeClr>
                </a:gs>
                <a:gs pos="100000">
                  <a:schemeClr val="hlink"/>
                </a:gs>
              </a:gsLst>
              <a:lin ang="2700000" scaled="1"/>
            </a:gradFill>
            <a:ln w="9525">
              <a:noFill/>
              <a:miter lim="800000"/>
              <a:headEnd/>
              <a:tailEnd/>
            </a:ln>
            <a:effectLst/>
          </p:spPr>
          <p:txBody>
            <a:bodyPr wrap="none" anchor="ctr"/>
            <a:lstStyle/>
            <a:p>
              <a:endParaRPr lang="en-US"/>
            </a:p>
          </p:txBody>
        </p:sp>
      </p:grpSp>
      <p:sp>
        <p:nvSpPr>
          <p:cNvPr id="441387" name="Text Box 43"/>
          <p:cNvSpPr txBox="1">
            <a:spLocks noChangeArrowheads="1"/>
          </p:cNvSpPr>
          <p:nvPr/>
        </p:nvSpPr>
        <p:spPr bwMode="gray">
          <a:xfrm>
            <a:off x="5076056" y="5265738"/>
            <a:ext cx="2844800" cy="430887"/>
          </a:xfrm>
          <a:prstGeom prst="rect">
            <a:avLst/>
          </a:prstGeom>
          <a:noFill/>
          <a:ln w="9525" algn="ctr">
            <a:noFill/>
            <a:miter lim="800000"/>
            <a:headEnd/>
            <a:tailEnd/>
          </a:ln>
          <a:effectLst/>
        </p:spPr>
        <p:txBody>
          <a:bodyPr wrap="square">
            <a:spAutoFit/>
          </a:bodyPr>
          <a:lstStyle/>
          <a:p>
            <a:pPr>
              <a:spcBef>
                <a:spcPct val="50000"/>
              </a:spcBef>
            </a:pPr>
            <a:r>
              <a:rPr lang="en-US" sz="2200" b="1" dirty="0" smtClean="0"/>
              <a:t>TỔ CHUYÊN MÔN</a:t>
            </a:r>
            <a:endParaRPr lang="en-US" sz="2200" b="1" dirty="0"/>
          </a:p>
        </p:txBody>
      </p:sp>
      <p:sp>
        <p:nvSpPr>
          <p:cNvPr id="441388" name="Text Box 44"/>
          <p:cNvSpPr txBox="1">
            <a:spLocks noChangeArrowheads="1"/>
          </p:cNvSpPr>
          <p:nvPr/>
        </p:nvSpPr>
        <p:spPr bwMode="black">
          <a:xfrm>
            <a:off x="5251450" y="2692400"/>
            <a:ext cx="2432050" cy="427038"/>
          </a:xfrm>
          <a:prstGeom prst="rect">
            <a:avLst/>
          </a:prstGeom>
          <a:noFill/>
          <a:ln w="9525" algn="ctr">
            <a:noFill/>
            <a:miter lim="800000"/>
            <a:headEnd/>
            <a:tailEnd/>
          </a:ln>
          <a:effectLst/>
        </p:spPr>
        <p:txBody>
          <a:bodyPr>
            <a:spAutoFit/>
          </a:bodyPr>
          <a:lstStyle/>
          <a:p>
            <a:pPr algn="ctr">
              <a:spcBef>
                <a:spcPct val="50000"/>
              </a:spcBef>
            </a:pPr>
            <a:r>
              <a:rPr lang="en-US" sz="2200" b="1" dirty="0" smtClean="0">
                <a:solidFill>
                  <a:schemeClr val="bg1"/>
                </a:solidFill>
              </a:rPr>
              <a:t>GIÁO VIÊN</a:t>
            </a:r>
            <a:endParaRPr lang="en-US" sz="2200" b="1" dirty="0">
              <a:solidFill>
                <a:schemeClr val="bg1"/>
              </a:solidFill>
            </a:endParaRPr>
          </a:p>
        </p:txBody>
      </p:sp>
      <p:sp>
        <p:nvSpPr>
          <p:cNvPr id="441389" name="Text Box 45"/>
          <p:cNvSpPr txBox="1">
            <a:spLocks noChangeArrowheads="1"/>
          </p:cNvSpPr>
          <p:nvPr/>
        </p:nvSpPr>
        <p:spPr bwMode="black">
          <a:xfrm>
            <a:off x="5251450" y="3940175"/>
            <a:ext cx="2432050" cy="427038"/>
          </a:xfrm>
          <a:prstGeom prst="rect">
            <a:avLst/>
          </a:prstGeom>
          <a:noFill/>
          <a:ln w="9525" algn="ctr">
            <a:noFill/>
            <a:miter lim="800000"/>
            <a:headEnd/>
            <a:tailEnd/>
          </a:ln>
          <a:effectLst/>
        </p:spPr>
        <p:txBody>
          <a:bodyPr>
            <a:spAutoFit/>
          </a:bodyPr>
          <a:lstStyle/>
          <a:p>
            <a:pPr algn="ctr">
              <a:spcBef>
                <a:spcPct val="50000"/>
              </a:spcBef>
            </a:pPr>
            <a:r>
              <a:rPr lang="en-US" sz="2200" b="1" dirty="0" smtClean="0"/>
              <a:t>GIÁO VIÊN</a:t>
            </a:r>
            <a:endParaRPr lang="en-US" sz="2200" b="1" dirty="0"/>
          </a:p>
        </p:txBody>
      </p:sp>
      <p:grpSp>
        <p:nvGrpSpPr>
          <p:cNvPr id="441390" name="Group 46"/>
          <p:cNvGrpSpPr>
            <a:grpSpLocks/>
          </p:cNvGrpSpPr>
          <p:nvPr/>
        </p:nvGrpSpPr>
        <p:grpSpPr bwMode="auto">
          <a:xfrm>
            <a:off x="395536" y="1484784"/>
            <a:ext cx="2832100" cy="2376488"/>
            <a:chOff x="357" y="1193"/>
            <a:chExt cx="1784" cy="1497"/>
          </a:xfrm>
        </p:grpSpPr>
        <p:sp>
          <p:nvSpPr>
            <p:cNvPr id="441391" name="Freeform 47"/>
            <p:cNvSpPr>
              <a:spLocks/>
            </p:cNvSpPr>
            <p:nvPr/>
          </p:nvSpPr>
          <p:spPr bwMode="gray">
            <a:xfrm flipH="1">
              <a:off x="1156" y="2240"/>
              <a:ext cx="841" cy="432"/>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n-US"/>
            </a:p>
          </p:txBody>
        </p:sp>
        <p:sp>
          <p:nvSpPr>
            <p:cNvPr id="441392" name="Freeform 48"/>
            <p:cNvSpPr>
              <a:spLocks/>
            </p:cNvSpPr>
            <p:nvPr/>
          </p:nvSpPr>
          <p:spPr bwMode="gray">
            <a:xfrm>
              <a:off x="663" y="2133"/>
              <a:ext cx="882" cy="418"/>
            </a:xfrm>
            <a:custGeom>
              <a:avLst/>
              <a:gdLst/>
              <a:ahLst/>
              <a:cxnLst>
                <a:cxn ang="0">
                  <a:pos x="882" y="374"/>
                </a:cxn>
                <a:cxn ang="0">
                  <a:pos x="719" y="425"/>
                </a:cxn>
                <a:cxn ang="0">
                  <a:pos x="88" y="93"/>
                </a:cxn>
                <a:cxn ang="0">
                  <a:pos x="188" y="3"/>
                </a:cxn>
                <a:cxn ang="0">
                  <a:pos x="343" y="73"/>
                </a:cxn>
                <a:cxn ang="0">
                  <a:pos x="882" y="374"/>
                </a:cxn>
              </a:cxnLst>
              <a:rect l="0" t="0" r="r" b="b"/>
              <a:pathLst>
                <a:path w="882" h="425">
                  <a:moveTo>
                    <a:pt x="882" y="374"/>
                  </a:moveTo>
                  <a:lnTo>
                    <a:pt x="719" y="425"/>
                  </a:lnTo>
                  <a:lnTo>
                    <a:pt x="88" y="93"/>
                  </a:lnTo>
                  <a:cubicBezTo>
                    <a:pt x="0" y="23"/>
                    <a:pt x="145" y="5"/>
                    <a:pt x="188" y="3"/>
                  </a:cubicBezTo>
                  <a:cubicBezTo>
                    <a:pt x="218" y="0"/>
                    <a:pt x="221" y="8"/>
                    <a:pt x="343" y="73"/>
                  </a:cubicBezTo>
                  <a:lnTo>
                    <a:pt x="882" y="374"/>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n-US"/>
            </a:p>
          </p:txBody>
        </p:sp>
        <p:sp>
          <p:nvSpPr>
            <p:cNvPr id="441393" name="Freeform 49"/>
            <p:cNvSpPr>
              <a:spLocks/>
            </p:cNvSpPr>
            <p:nvPr/>
          </p:nvSpPr>
          <p:spPr bwMode="gray">
            <a:xfrm>
              <a:off x="357" y="2336"/>
              <a:ext cx="748" cy="354"/>
            </a:xfrm>
            <a:custGeom>
              <a:avLst/>
              <a:gdLst/>
              <a:ahLst/>
              <a:cxnLst>
                <a:cxn ang="0">
                  <a:pos x="748" y="320"/>
                </a:cxn>
                <a:cxn ang="0">
                  <a:pos x="604" y="354"/>
                </a:cxn>
                <a:cxn ang="0">
                  <a:pos x="63" y="84"/>
                </a:cxn>
                <a:cxn ang="0">
                  <a:pos x="221" y="39"/>
                </a:cxn>
                <a:cxn ang="0">
                  <a:pos x="748" y="320"/>
                </a:cxn>
              </a:cxnLst>
              <a:rect l="0" t="0" r="r" b="b"/>
              <a:pathLst>
                <a:path w="748" h="354">
                  <a:moveTo>
                    <a:pt x="748" y="320"/>
                  </a:moveTo>
                  <a:lnTo>
                    <a:pt x="604" y="354"/>
                  </a:lnTo>
                  <a:lnTo>
                    <a:pt x="63" y="84"/>
                  </a:lnTo>
                  <a:cubicBezTo>
                    <a:pt x="0" y="31"/>
                    <a:pt x="107" y="0"/>
                    <a:pt x="221" y="39"/>
                  </a:cubicBezTo>
                  <a:lnTo>
                    <a:pt x="748" y="320"/>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n-US"/>
            </a:p>
          </p:txBody>
        </p:sp>
        <p:grpSp>
          <p:nvGrpSpPr>
            <p:cNvPr id="441394" name="Group 50"/>
            <p:cNvGrpSpPr>
              <a:grpSpLocks/>
            </p:cNvGrpSpPr>
            <p:nvPr/>
          </p:nvGrpSpPr>
          <p:grpSpPr bwMode="auto">
            <a:xfrm>
              <a:off x="827" y="1193"/>
              <a:ext cx="1314" cy="1490"/>
              <a:chOff x="313" y="2400"/>
              <a:chExt cx="1349" cy="1534"/>
            </a:xfrm>
          </p:grpSpPr>
          <p:sp>
            <p:nvSpPr>
              <p:cNvPr id="441395" name="Freeform 51"/>
              <p:cNvSpPr>
                <a:spLocks/>
              </p:cNvSpPr>
              <p:nvPr/>
            </p:nvSpPr>
            <p:spPr bwMode="gray">
              <a:xfrm flipH="1">
                <a:off x="1229" y="2814"/>
                <a:ext cx="433" cy="1097"/>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s>
                  <a:gs pos="100000">
                    <a:srgbClr val="EAEAEA">
                      <a:gamma/>
                      <a:shade val="82353"/>
                      <a:invGamma/>
                    </a:srgbClr>
                  </a:gs>
                </a:gsLst>
                <a:lin ang="18900000" scaled="1"/>
              </a:gradFill>
              <a:ln w="9525">
                <a:noFill/>
                <a:round/>
                <a:headEnd/>
                <a:tailEnd/>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n-US"/>
              </a:p>
            </p:txBody>
          </p:sp>
          <p:sp>
            <p:nvSpPr>
              <p:cNvPr id="441396" name="Freeform 52"/>
              <p:cNvSpPr>
                <a:spLocks/>
              </p:cNvSpPr>
              <p:nvPr/>
            </p:nvSpPr>
            <p:spPr bwMode="gray">
              <a:xfrm flipH="1">
                <a:off x="700" y="2400"/>
                <a:ext cx="545" cy="1380"/>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s>
                  <a:gs pos="100000">
                    <a:srgbClr val="EAEAEA">
                      <a:gamma/>
                      <a:shade val="89020"/>
                      <a:invGamma/>
                    </a:srgbClr>
                  </a:gs>
                </a:gsLst>
                <a:lin ang="18900000" scaled="1"/>
              </a:gradFill>
              <a:ln w="9525">
                <a:noFill/>
                <a:round/>
                <a:headEnd/>
                <a:tailEnd/>
              </a:ln>
              <a:effectLst/>
              <a:scene3d>
                <a:camera prst="legacyPerspectiveTopLeft">
                  <a:rot lat="0" lon="197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n-US"/>
              </a:p>
            </p:txBody>
          </p:sp>
          <p:sp>
            <p:nvSpPr>
              <p:cNvPr id="441397" name="Freeform 53"/>
              <p:cNvSpPr>
                <a:spLocks/>
              </p:cNvSpPr>
              <p:nvPr/>
            </p:nvSpPr>
            <p:spPr bwMode="gray">
              <a:xfrm flipH="1">
                <a:off x="313" y="2837"/>
                <a:ext cx="433" cy="1097"/>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s>
                  <a:gs pos="100000">
                    <a:srgbClr val="EAEAEA">
                      <a:gamma/>
                      <a:shade val="85882"/>
                      <a:invGamma/>
                    </a:srgbClr>
                  </a:gs>
                </a:gsLst>
                <a:lin ang="18900000" scaled="1"/>
              </a:gradFill>
              <a:ln w="9525">
                <a:noFill/>
                <a:round/>
                <a:headEnd/>
                <a:tailEnd/>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n-US"/>
              </a:p>
            </p:txBody>
          </p:sp>
        </p:grpSp>
      </p:grpSp>
      <p:grpSp>
        <p:nvGrpSpPr>
          <p:cNvPr id="441398" name="Group 54"/>
          <p:cNvGrpSpPr>
            <a:grpSpLocks/>
          </p:cNvGrpSpPr>
          <p:nvPr/>
        </p:nvGrpSpPr>
        <p:grpSpPr bwMode="auto">
          <a:xfrm>
            <a:off x="4394200" y="1423988"/>
            <a:ext cx="4051300" cy="914400"/>
            <a:chOff x="2728" y="983"/>
            <a:chExt cx="2552" cy="576"/>
          </a:xfrm>
        </p:grpSpPr>
        <p:sp>
          <p:nvSpPr>
            <p:cNvPr id="441399" name="Rectangle 55"/>
            <p:cNvSpPr>
              <a:spLocks noChangeArrowheads="1"/>
            </p:cNvSpPr>
            <p:nvPr/>
          </p:nvSpPr>
          <p:spPr bwMode="gray">
            <a:xfrm>
              <a:off x="2728" y="983"/>
              <a:ext cx="2552" cy="576"/>
            </a:xfrm>
            <a:prstGeom prst="rect">
              <a:avLst/>
            </a:prstGeom>
            <a:solidFill>
              <a:srgbClr val="FFFFFF"/>
            </a:solidFill>
            <a:ln w="9525">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441400" name="Rectangle 56"/>
            <p:cNvSpPr>
              <a:spLocks noChangeArrowheads="1"/>
            </p:cNvSpPr>
            <p:nvPr/>
          </p:nvSpPr>
          <p:spPr bwMode="gray">
            <a:xfrm>
              <a:off x="2741" y="989"/>
              <a:ext cx="2530" cy="262"/>
            </a:xfrm>
            <a:prstGeom prst="rect">
              <a:avLst/>
            </a:prstGeom>
            <a:solidFill>
              <a:schemeClr val="folHlink"/>
            </a:solidFill>
            <a:ln w="9525">
              <a:noFill/>
              <a:miter lim="800000"/>
              <a:headEnd/>
              <a:tailEnd/>
            </a:ln>
            <a:effectLst/>
          </p:spPr>
          <p:txBody>
            <a:bodyPr wrap="none" anchor="ctr"/>
            <a:lstStyle/>
            <a:p>
              <a:endParaRPr lang="en-US"/>
            </a:p>
          </p:txBody>
        </p:sp>
        <p:sp>
          <p:nvSpPr>
            <p:cNvPr id="441401" name="Rectangle 57"/>
            <p:cNvSpPr>
              <a:spLocks noChangeArrowheads="1"/>
            </p:cNvSpPr>
            <p:nvPr/>
          </p:nvSpPr>
          <p:spPr bwMode="gray">
            <a:xfrm>
              <a:off x="2736" y="1239"/>
              <a:ext cx="2535" cy="314"/>
            </a:xfrm>
            <a:prstGeom prst="rect">
              <a:avLst/>
            </a:prstGeom>
            <a:gradFill rotWithShape="1">
              <a:gsLst>
                <a:gs pos="0">
                  <a:schemeClr val="folHlink">
                    <a:gamma/>
                    <a:tint val="61176"/>
                    <a:invGamma/>
                  </a:schemeClr>
                </a:gs>
                <a:gs pos="100000">
                  <a:schemeClr val="folHlink"/>
                </a:gs>
              </a:gsLst>
              <a:lin ang="2700000" scaled="1"/>
            </a:gradFill>
            <a:ln w="9525">
              <a:noFill/>
              <a:miter lim="800000"/>
              <a:headEnd/>
              <a:tailEnd/>
            </a:ln>
            <a:effectLst/>
          </p:spPr>
          <p:txBody>
            <a:bodyPr wrap="none" anchor="ctr"/>
            <a:lstStyle/>
            <a:p>
              <a:endParaRPr lang="en-US"/>
            </a:p>
          </p:txBody>
        </p:sp>
      </p:grpSp>
      <p:sp>
        <p:nvSpPr>
          <p:cNvPr id="441402" name="Text Box 58"/>
          <p:cNvSpPr txBox="1">
            <a:spLocks noChangeArrowheads="1"/>
          </p:cNvSpPr>
          <p:nvPr/>
        </p:nvSpPr>
        <p:spPr bwMode="gray">
          <a:xfrm>
            <a:off x="4775200" y="1916832"/>
            <a:ext cx="3289300" cy="400110"/>
          </a:xfrm>
          <a:prstGeom prst="rect">
            <a:avLst/>
          </a:prstGeom>
          <a:noFill/>
          <a:ln w="9525" algn="ctr">
            <a:noFill/>
            <a:miter lim="800000"/>
            <a:headEnd/>
            <a:tailEnd/>
          </a:ln>
          <a:effectLst/>
        </p:spPr>
        <p:txBody>
          <a:bodyPr>
            <a:spAutoFit/>
          </a:bodyPr>
          <a:lstStyle/>
          <a:p>
            <a:pPr algn="ctr">
              <a:spcBef>
                <a:spcPct val="50000"/>
              </a:spcBef>
            </a:pPr>
            <a:r>
              <a:rPr lang="en-US" sz="2000" b="1" dirty="0" smtClean="0">
                <a:solidFill>
                  <a:srgbClr val="000000"/>
                </a:solidFill>
              </a:rPr>
              <a:t>Phân công GV giảng dạy</a:t>
            </a:r>
            <a:endParaRPr lang="en-US" sz="2000" b="1" dirty="0">
              <a:solidFill>
                <a:srgbClr val="000000"/>
              </a:solidFill>
            </a:endParaRPr>
          </a:p>
        </p:txBody>
      </p:sp>
      <p:sp>
        <p:nvSpPr>
          <p:cNvPr id="441403" name="Text Box 59"/>
          <p:cNvSpPr txBox="1">
            <a:spLocks noChangeArrowheads="1"/>
          </p:cNvSpPr>
          <p:nvPr/>
        </p:nvSpPr>
        <p:spPr bwMode="black">
          <a:xfrm>
            <a:off x="4419599" y="1397000"/>
            <a:ext cx="4011613" cy="430887"/>
          </a:xfrm>
          <a:prstGeom prst="rect">
            <a:avLst/>
          </a:prstGeom>
          <a:noFill/>
          <a:ln w="9525" algn="ctr">
            <a:noFill/>
            <a:miter lim="800000"/>
            <a:headEnd/>
            <a:tailEnd/>
          </a:ln>
          <a:effectLst/>
        </p:spPr>
        <p:txBody>
          <a:bodyPr wrap="square">
            <a:spAutoFit/>
          </a:bodyPr>
          <a:lstStyle/>
          <a:p>
            <a:pPr algn="ctr">
              <a:spcBef>
                <a:spcPct val="50000"/>
              </a:spcBef>
            </a:pPr>
            <a:r>
              <a:rPr lang="en-US" sz="2200" b="1" dirty="0" smtClean="0"/>
              <a:t>TỔ CHUYÊN MÔN (BGH)</a:t>
            </a:r>
          </a:p>
        </p:txBody>
      </p:sp>
      <p:sp>
        <p:nvSpPr>
          <p:cNvPr id="44" name="Text Box 42"/>
          <p:cNvSpPr txBox="1">
            <a:spLocks noChangeArrowheads="1"/>
          </p:cNvSpPr>
          <p:nvPr/>
        </p:nvSpPr>
        <p:spPr bwMode="gray">
          <a:xfrm>
            <a:off x="4788024" y="4437112"/>
            <a:ext cx="3289300" cy="400110"/>
          </a:xfrm>
          <a:prstGeom prst="rect">
            <a:avLst/>
          </a:prstGeom>
          <a:noFill/>
          <a:ln w="9525" algn="ctr">
            <a:noFill/>
            <a:miter lim="800000"/>
            <a:headEnd/>
            <a:tailEnd/>
          </a:ln>
          <a:effectLst/>
        </p:spPr>
        <p:txBody>
          <a:bodyPr>
            <a:spAutoFit/>
          </a:bodyPr>
          <a:lstStyle/>
          <a:p>
            <a:pPr algn="ctr">
              <a:spcBef>
                <a:spcPct val="50000"/>
              </a:spcBef>
            </a:pPr>
            <a:r>
              <a:rPr lang="en-US" sz="1400" b="1" dirty="0"/>
              <a:t> </a:t>
            </a:r>
            <a:r>
              <a:rPr lang="en-US" sz="2000" b="1" dirty="0" smtClean="0"/>
              <a:t>Giảng dạy trên lớp</a:t>
            </a:r>
            <a:endParaRPr lang="en-US" sz="2000" b="1" dirty="0"/>
          </a:p>
        </p:txBody>
      </p:sp>
      <p:sp>
        <p:nvSpPr>
          <p:cNvPr id="45" name="Text Box 42"/>
          <p:cNvSpPr txBox="1">
            <a:spLocks noChangeArrowheads="1"/>
          </p:cNvSpPr>
          <p:nvPr/>
        </p:nvSpPr>
        <p:spPr bwMode="gray">
          <a:xfrm>
            <a:off x="4788024" y="5733256"/>
            <a:ext cx="3289300" cy="400110"/>
          </a:xfrm>
          <a:prstGeom prst="rect">
            <a:avLst/>
          </a:prstGeom>
          <a:noFill/>
          <a:ln w="9525" algn="ctr">
            <a:noFill/>
            <a:miter lim="800000"/>
            <a:headEnd/>
            <a:tailEnd/>
          </a:ln>
          <a:effectLst/>
        </p:spPr>
        <p:txBody>
          <a:bodyPr>
            <a:spAutoFit/>
          </a:bodyPr>
          <a:lstStyle/>
          <a:p>
            <a:pPr algn="ctr">
              <a:spcBef>
                <a:spcPct val="50000"/>
              </a:spcBef>
            </a:pPr>
            <a:r>
              <a:rPr lang="en-US" sz="1400" b="1" dirty="0">
                <a:solidFill>
                  <a:srgbClr val="000000"/>
                </a:solidFill>
              </a:rPr>
              <a:t> </a:t>
            </a:r>
            <a:r>
              <a:rPr lang="en-US" sz="2000" b="1" dirty="0" smtClean="0">
                <a:solidFill>
                  <a:srgbClr val="000000"/>
                </a:solidFill>
              </a:rPr>
              <a:t>Họp </a:t>
            </a:r>
            <a:r>
              <a:rPr lang="en-US" sz="2000" b="1" dirty="0">
                <a:solidFill>
                  <a:srgbClr val="000000"/>
                </a:solidFill>
              </a:rPr>
              <a:t>đánh </a:t>
            </a:r>
            <a:r>
              <a:rPr lang="en-US" sz="2000" b="1" dirty="0" smtClean="0">
                <a:solidFill>
                  <a:srgbClr val="000000"/>
                </a:solidFill>
              </a:rPr>
              <a:t>giá, xếp loại</a:t>
            </a:r>
            <a:endParaRPr lang="en-US" sz="2000" b="1" dirty="0">
              <a:solidFill>
                <a:srgbClr val="000000"/>
              </a:solidFill>
            </a:endParaRPr>
          </a:p>
        </p:txBody>
      </p:sp>
      <p:sp>
        <p:nvSpPr>
          <p:cNvPr id="46" name="Text Box 42"/>
          <p:cNvSpPr txBox="1">
            <a:spLocks noChangeArrowheads="1"/>
          </p:cNvSpPr>
          <p:nvPr/>
        </p:nvSpPr>
        <p:spPr bwMode="gray">
          <a:xfrm>
            <a:off x="4788024" y="3140968"/>
            <a:ext cx="3289300" cy="400110"/>
          </a:xfrm>
          <a:prstGeom prst="rect">
            <a:avLst/>
          </a:prstGeom>
          <a:noFill/>
          <a:ln w="9525" algn="ctr">
            <a:noFill/>
            <a:miter lim="800000"/>
            <a:headEnd/>
            <a:tailEnd/>
          </a:ln>
          <a:effectLst/>
        </p:spPr>
        <p:txBody>
          <a:bodyPr>
            <a:spAutoFit/>
          </a:bodyPr>
          <a:lstStyle/>
          <a:p>
            <a:pPr algn="ctr">
              <a:spcBef>
                <a:spcPct val="50000"/>
              </a:spcBef>
            </a:pPr>
            <a:r>
              <a:rPr lang="en-US" sz="1400" b="1" dirty="0"/>
              <a:t> </a:t>
            </a:r>
            <a:r>
              <a:rPr lang="en-US" sz="2000" b="1" dirty="0" smtClean="0">
                <a:solidFill>
                  <a:schemeClr val="bg1"/>
                </a:solidFill>
              </a:rPr>
              <a:t>Chuẩn bị </a:t>
            </a:r>
            <a:r>
              <a:rPr lang="en-US" sz="2000" b="1" dirty="0">
                <a:solidFill>
                  <a:schemeClr val="bg1"/>
                </a:solidFill>
              </a:rPr>
              <a:t>bài</a:t>
            </a:r>
          </a:p>
        </p:txBody>
      </p:sp>
      <p:sp>
        <p:nvSpPr>
          <p:cNvPr id="48"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375410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1371"/>
                                        </p:tgtEl>
                                        <p:attrNameLst>
                                          <p:attrName>style.visibility</p:attrName>
                                        </p:attrNameLst>
                                      </p:cBhvr>
                                      <p:to>
                                        <p:strVal val="visible"/>
                                      </p:to>
                                    </p:set>
                                    <p:anim calcmode="lin" valueType="num">
                                      <p:cBhvr>
                                        <p:cTn id="7" dur="500" fill="hold"/>
                                        <p:tgtEl>
                                          <p:spTgt spid="441371"/>
                                        </p:tgtEl>
                                        <p:attrNameLst>
                                          <p:attrName>ppt_w</p:attrName>
                                        </p:attrNameLst>
                                      </p:cBhvr>
                                      <p:tavLst>
                                        <p:tav tm="0">
                                          <p:val>
                                            <p:fltVal val="0"/>
                                          </p:val>
                                        </p:tav>
                                        <p:tav tm="100000">
                                          <p:val>
                                            <p:strVal val="#ppt_w"/>
                                          </p:val>
                                        </p:tav>
                                      </p:tavLst>
                                    </p:anim>
                                    <p:anim calcmode="lin" valueType="num">
                                      <p:cBhvr>
                                        <p:cTn id="8" dur="500" fill="hold"/>
                                        <p:tgtEl>
                                          <p:spTgt spid="441371"/>
                                        </p:tgtEl>
                                        <p:attrNameLst>
                                          <p:attrName>ppt_h</p:attrName>
                                        </p:attrNameLst>
                                      </p:cBhvr>
                                      <p:tavLst>
                                        <p:tav tm="0">
                                          <p:val>
                                            <p:fltVal val="0"/>
                                          </p:val>
                                        </p:tav>
                                        <p:tav tm="100000">
                                          <p:val>
                                            <p:strVal val="#ppt_h"/>
                                          </p:val>
                                        </p:tav>
                                      </p:tavLst>
                                    </p:anim>
                                    <p:animEffect transition="in" filter="fade">
                                      <p:cBhvr>
                                        <p:cTn id="9" dur="500"/>
                                        <p:tgtEl>
                                          <p:spTgt spid="44137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1403"/>
                                        </p:tgtEl>
                                        <p:attrNameLst>
                                          <p:attrName>style.visibility</p:attrName>
                                        </p:attrNameLst>
                                      </p:cBhvr>
                                      <p:to>
                                        <p:strVal val="visible"/>
                                      </p:to>
                                    </p:set>
                                    <p:animEffect transition="in" filter="fade">
                                      <p:cBhvr>
                                        <p:cTn id="14" dur="500"/>
                                        <p:tgtEl>
                                          <p:spTgt spid="44140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1402"/>
                                        </p:tgtEl>
                                        <p:attrNameLst>
                                          <p:attrName>style.visibility</p:attrName>
                                        </p:attrNameLst>
                                      </p:cBhvr>
                                      <p:to>
                                        <p:strVal val="visible"/>
                                      </p:to>
                                    </p:set>
                                    <p:animEffect transition="in" filter="fade">
                                      <p:cBhvr>
                                        <p:cTn id="19" dur="500"/>
                                        <p:tgtEl>
                                          <p:spTgt spid="44140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1388"/>
                                        </p:tgtEl>
                                        <p:attrNameLst>
                                          <p:attrName>style.visibility</p:attrName>
                                        </p:attrNameLst>
                                      </p:cBhvr>
                                      <p:to>
                                        <p:strVal val="visible"/>
                                      </p:to>
                                    </p:set>
                                    <p:animEffect transition="in" filter="fade">
                                      <p:cBhvr>
                                        <p:cTn id="24" dur="500"/>
                                        <p:tgtEl>
                                          <p:spTgt spid="4413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1389"/>
                                        </p:tgtEl>
                                        <p:attrNameLst>
                                          <p:attrName>style.visibility</p:attrName>
                                        </p:attrNameLst>
                                      </p:cBhvr>
                                      <p:to>
                                        <p:strVal val="visible"/>
                                      </p:to>
                                    </p:set>
                                    <p:animEffect transition="in" filter="fade">
                                      <p:cBhvr>
                                        <p:cTn id="34" dur="500"/>
                                        <p:tgtEl>
                                          <p:spTgt spid="44138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1387"/>
                                        </p:tgtEl>
                                        <p:attrNameLst>
                                          <p:attrName>style.visibility</p:attrName>
                                        </p:attrNameLst>
                                      </p:cBhvr>
                                      <p:to>
                                        <p:strVal val="visible"/>
                                      </p:to>
                                    </p:set>
                                    <p:animEffect transition="in" filter="fade">
                                      <p:cBhvr>
                                        <p:cTn id="44" dur="500"/>
                                        <p:tgtEl>
                                          <p:spTgt spid="44138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71" grpId="0"/>
      <p:bldP spid="441387" grpId="0"/>
      <p:bldP spid="441388" grpId="0"/>
      <p:bldP spid="441389" grpId="0"/>
      <p:bldP spid="441402" grpId="0"/>
      <p:bldP spid="441403"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flipV="1">
            <a:off x="2368550" y="2057400"/>
            <a:ext cx="381000" cy="381000"/>
          </a:xfrm>
          <a:prstGeom prst="line">
            <a:avLst/>
          </a:prstGeom>
          <a:noFill/>
          <a:ln w="38100" cap="rnd">
            <a:solidFill>
              <a:srgbClr val="002060"/>
            </a:solidFill>
            <a:prstDash val="solid"/>
            <a:round/>
            <a:headEnd/>
            <a:tailEnd/>
          </a:ln>
          <a:effectLst/>
        </p:spPr>
        <p:txBody>
          <a:bodyPr/>
          <a:lstStyle/>
          <a:p>
            <a:endParaRPr lang="en-US"/>
          </a:p>
        </p:txBody>
      </p:sp>
      <p:sp>
        <p:nvSpPr>
          <p:cNvPr id="7171" name="Line 3"/>
          <p:cNvSpPr>
            <a:spLocks noChangeShapeType="1"/>
          </p:cNvSpPr>
          <p:nvPr/>
        </p:nvSpPr>
        <p:spPr bwMode="auto">
          <a:xfrm>
            <a:off x="2292350" y="4724400"/>
            <a:ext cx="457200" cy="304800"/>
          </a:xfrm>
          <a:prstGeom prst="line">
            <a:avLst/>
          </a:prstGeom>
          <a:noFill/>
          <a:ln w="38100" cap="rnd">
            <a:solidFill>
              <a:srgbClr val="002060"/>
            </a:solidFill>
            <a:prstDash val="solid"/>
            <a:round/>
            <a:headEnd/>
            <a:tailEnd/>
          </a:ln>
          <a:effectLst/>
        </p:spPr>
        <p:txBody>
          <a:bodyPr/>
          <a:lstStyle/>
          <a:p>
            <a:endParaRPr lang="en-US"/>
          </a:p>
        </p:txBody>
      </p:sp>
      <p:sp>
        <p:nvSpPr>
          <p:cNvPr id="7172" name="Line 4"/>
          <p:cNvSpPr>
            <a:spLocks noChangeShapeType="1"/>
          </p:cNvSpPr>
          <p:nvPr/>
        </p:nvSpPr>
        <p:spPr bwMode="auto">
          <a:xfrm>
            <a:off x="2749550" y="2057400"/>
            <a:ext cx="609600" cy="0"/>
          </a:xfrm>
          <a:prstGeom prst="line">
            <a:avLst/>
          </a:prstGeom>
          <a:noFill/>
          <a:ln w="38100" cap="rnd">
            <a:solidFill>
              <a:srgbClr val="002060"/>
            </a:solidFill>
            <a:prstDash val="solid"/>
            <a:round/>
            <a:headEnd/>
            <a:tailEnd/>
          </a:ln>
          <a:effectLst/>
        </p:spPr>
        <p:txBody>
          <a:bodyPr/>
          <a:lstStyle/>
          <a:p>
            <a:endParaRPr lang="en-US"/>
          </a:p>
        </p:txBody>
      </p:sp>
      <p:sp>
        <p:nvSpPr>
          <p:cNvPr id="7173" name="Line 5"/>
          <p:cNvSpPr>
            <a:spLocks noChangeShapeType="1"/>
          </p:cNvSpPr>
          <p:nvPr/>
        </p:nvSpPr>
        <p:spPr bwMode="auto">
          <a:xfrm>
            <a:off x="2749550" y="5029200"/>
            <a:ext cx="609600" cy="0"/>
          </a:xfrm>
          <a:prstGeom prst="line">
            <a:avLst/>
          </a:prstGeom>
          <a:noFill/>
          <a:ln w="38100" cap="rnd">
            <a:solidFill>
              <a:srgbClr val="002060"/>
            </a:solidFill>
            <a:prstDash val="solid"/>
            <a:round/>
            <a:headEnd/>
            <a:tailEnd/>
          </a:ln>
          <a:effectLst/>
        </p:spPr>
        <p:txBody>
          <a:bodyPr/>
          <a:lstStyle/>
          <a:p>
            <a:endParaRPr lang="en-US"/>
          </a:p>
        </p:txBody>
      </p:sp>
      <p:sp>
        <p:nvSpPr>
          <p:cNvPr id="7174" name="Line 6"/>
          <p:cNvSpPr>
            <a:spLocks noChangeShapeType="1"/>
          </p:cNvSpPr>
          <p:nvPr/>
        </p:nvSpPr>
        <p:spPr bwMode="auto">
          <a:xfrm flipV="1">
            <a:off x="2673350" y="2819400"/>
            <a:ext cx="685800" cy="0"/>
          </a:xfrm>
          <a:prstGeom prst="line">
            <a:avLst/>
          </a:prstGeom>
          <a:noFill/>
          <a:ln w="38100" cap="rnd">
            <a:solidFill>
              <a:srgbClr val="002060"/>
            </a:solidFill>
            <a:prstDash val="solid"/>
            <a:round/>
            <a:headEnd/>
            <a:tailEnd/>
          </a:ln>
          <a:effectLst/>
        </p:spPr>
        <p:txBody>
          <a:bodyPr/>
          <a:lstStyle/>
          <a:p>
            <a:endParaRPr lang="en-US"/>
          </a:p>
        </p:txBody>
      </p:sp>
      <p:sp>
        <p:nvSpPr>
          <p:cNvPr id="7175" name="Line 7"/>
          <p:cNvSpPr>
            <a:spLocks noChangeShapeType="1"/>
          </p:cNvSpPr>
          <p:nvPr/>
        </p:nvSpPr>
        <p:spPr bwMode="auto">
          <a:xfrm>
            <a:off x="2749550" y="3581400"/>
            <a:ext cx="609600" cy="0"/>
          </a:xfrm>
          <a:prstGeom prst="line">
            <a:avLst/>
          </a:prstGeom>
          <a:noFill/>
          <a:ln w="38100" cap="rnd">
            <a:solidFill>
              <a:srgbClr val="002060"/>
            </a:solidFill>
            <a:prstDash val="solid"/>
            <a:round/>
            <a:headEnd/>
            <a:tailEnd/>
          </a:ln>
          <a:effectLst/>
        </p:spPr>
        <p:txBody>
          <a:bodyPr/>
          <a:lstStyle/>
          <a:p>
            <a:endParaRPr lang="en-US"/>
          </a:p>
        </p:txBody>
      </p:sp>
      <p:sp>
        <p:nvSpPr>
          <p:cNvPr id="7176" name="Line 8"/>
          <p:cNvSpPr>
            <a:spLocks noChangeShapeType="1"/>
          </p:cNvSpPr>
          <p:nvPr/>
        </p:nvSpPr>
        <p:spPr bwMode="auto">
          <a:xfrm flipV="1">
            <a:off x="2673350" y="4267200"/>
            <a:ext cx="685800" cy="0"/>
          </a:xfrm>
          <a:prstGeom prst="line">
            <a:avLst/>
          </a:prstGeom>
          <a:noFill/>
          <a:ln w="38100" cap="rnd">
            <a:solidFill>
              <a:srgbClr val="002060"/>
            </a:solidFill>
            <a:prstDash val="solid"/>
            <a:round/>
            <a:headEnd/>
            <a:tailEnd/>
          </a:ln>
          <a:effectLst/>
        </p:spPr>
        <p:txBody>
          <a:bodyPr/>
          <a:lstStyle/>
          <a:p>
            <a:endParaRPr lang="en-US"/>
          </a:p>
        </p:txBody>
      </p:sp>
      <p:sp>
        <p:nvSpPr>
          <p:cNvPr id="7188" name="AutoShape 20"/>
          <p:cNvSpPr>
            <a:spLocks noChangeArrowheads="1"/>
          </p:cNvSpPr>
          <p:nvPr/>
        </p:nvSpPr>
        <p:spPr bwMode="gray">
          <a:xfrm>
            <a:off x="3352800" y="18288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90" name="AutoShape 22"/>
          <p:cNvSpPr>
            <a:spLocks noChangeArrowheads="1"/>
          </p:cNvSpPr>
          <p:nvPr/>
        </p:nvSpPr>
        <p:spPr bwMode="gray">
          <a:xfrm>
            <a:off x="3352800" y="25781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91" name="Rectangle 23"/>
          <p:cNvSpPr>
            <a:spLocks noChangeArrowheads="1"/>
          </p:cNvSpPr>
          <p:nvPr/>
        </p:nvSpPr>
        <p:spPr bwMode="auto">
          <a:xfrm>
            <a:off x="3923928" y="1844824"/>
            <a:ext cx="4283545" cy="461665"/>
          </a:xfrm>
          <a:prstGeom prst="rect">
            <a:avLst/>
          </a:prstGeom>
          <a:noFill/>
          <a:ln w="9525">
            <a:noFill/>
            <a:miter lim="800000"/>
            <a:headEnd/>
            <a:tailEnd/>
          </a:ln>
          <a:effectLst/>
        </p:spPr>
        <p:txBody>
          <a:bodyPr wrap="none">
            <a:spAutoFit/>
          </a:bodyPr>
          <a:lstStyle/>
          <a:p>
            <a:pPr eaLnBrk="0" hangingPunct="0"/>
            <a:r>
              <a:rPr lang="en-US" sz="2400" b="1" dirty="0">
                <a:solidFill>
                  <a:srgbClr val="0000CC"/>
                </a:solidFill>
              </a:rPr>
              <a:t>2. Thiết kế bài dạy minh họa</a:t>
            </a:r>
          </a:p>
        </p:txBody>
      </p:sp>
      <p:sp>
        <p:nvSpPr>
          <p:cNvPr id="7192" name="AutoShape 24"/>
          <p:cNvSpPr>
            <a:spLocks noChangeArrowheads="1"/>
          </p:cNvSpPr>
          <p:nvPr/>
        </p:nvSpPr>
        <p:spPr bwMode="gray">
          <a:xfrm>
            <a:off x="3349625" y="33210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93" name="Rectangle 25"/>
          <p:cNvSpPr>
            <a:spLocks noChangeArrowheads="1"/>
          </p:cNvSpPr>
          <p:nvPr/>
        </p:nvSpPr>
        <p:spPr bwMode="auto">
          <a:xfrm>
            <a:off x="3923928" y="2564904"/>
            <a:ext cx="2542684" cy="461665"/>
          </a:xfrm>
          <a:prstGeom prst="rect">
            <a:avLst/>
          </a:prstGeom>
          <a:noFill/>
          <a:ln w="9525">
            <a:noFill/>
            <a:miter lim="800000"/>
            <a:headEnd/>
            <a:tailEnd/>
          </a:ln>
          <a:effectLst/>
        </p:spPr>
        <p:txBody>
          <a:bodyPr wrap="none">
            <a:spAutoFit/>
          </a:bodyPr>
          <a:lstStyle/>
          <a:p>
            <a:pPr eaLnBrk="0" hangingPunct="0"/>
            <a:r>
              <a:rPr lang="en-US" sz="2400" b="1" dirty="0">
                <a:solidFill>
                  <a:srgbClr val="0000CC"/>
                </a:solidFill>
              </a:rPr>
              <a:t>3. Dạy minh họa</a:t>
            </a:r>
          </a:p>
        </p:txBody>
      </p:sp>
      <p:sp>
        <p:nvSpPr>
          <p:cNvPr id="7194" name="Oval 26"/>
          <p:cNvSpPr>
            <a:spLocks noChangeArrowheads="1"/>
          </p:cNvSpPr>
          <p:nvPr/>
        </p:nvSpPr>
        <p:spPr bwMode="gray">
          <a:xfrm>
            <a:off x="3263900" y="19462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195" name="Oval 27"/>
          <p:cNvSpPr>
            <a:spLocks noChangeArrowheads="1"/>
          </p:cNvSpPr>
          <p:nvPr/>
        </p:nvSpPr>
        <p:spPr bwMode="gray">
          <a:xfrm>
            <a:off x="3276600" y="27114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196" name="Oval 28"/>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197" name="AutoShape 29"/>
          <p:cNvSpPr>
            <a:spLocks noChangeArrowheads="1"/>
          </p:cNvSpPr>
          <p:nvPr/>
        </p:nvSpPr>
        <p:spPr bwMode="gray">
          <a:xfrm>
            <a:off x="3352800" y="40528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198" name="Rectangle 30"/>
          <p:cNvSpPr>
            <a:spLocks noChangeArrowheads="1"/>
          </p:cNvSpPr>
          <p:nvPr/>
        </p:nvSpPr>
        <p:spPr bwMode="auto">
          <a:xfrm>
            <a:off x="3923928" y="3356992"/>
            <a:ext cx="1548822" cy="461665"/>
          </a:xfrm>
          <a:prstGeom prst="rect">
            <a:avLst/>
          </a:prstGeom>
          <a:noFill/>
          <a:ln w="9525">
            <a:noFill/>
            <a:miter lim="800000"/>
            <a:headEnd/>
            <a:tailEnd/>
          </a:ln>
          <a:effectLst/>
        </p:spPr>
        <p:txBody>
          <a:bodyPr wrap="none">
            <a:spAutoFit/>
          </a:bodyPr>
          <a:lstStyle/>
          <a:p>
            <a:pPr eaLnBrk="0" hangingPunct="0"/>
            <a:r>
              <a:rPr lang="en-US" sz="2400" b="1" dirty="0">
                <a:solidFill>
                  <a:srgbClr val="0000CC"/>
                </a:solidFill>
              </a:rPr>
              <a:t>4. Dự giờ</a:t>
            </a:r>
          </a:p>
        </p:txBody>
      </p:sp>
      <p:sp>
        <p:nvSpPr>
          <p:cNvPr id="7199" name="Oval 31"/>
          <p:cNvSpPr>
            <a:spLocks noChangeArrowheads="1"/>
          </p:cNvSpPr>
          <p:nvPr/>
        </p:nvSpPr>
        <p:spPr bwMode="gray">
          <a:xfrm>
            <a:off x="3263900" y="4191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200" name="AutoShape 32"/>
          <p:cNvSpPr>
            <a:spLocks noChangeArrowheads="1"/>
          </p:cNvSpPr>
          <p:nvPr/>
        </p:nvSpPr>
        <p:spPr bwMode="gray">
          <a:xfrm>
            <a:off x="3352800" y="48418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201" name="Rectangle 33"/>
          <p:cNvSpPr>
            <a:spLocks noChangeArrowheads="1"/>
          </p:cNvSpPr>
          <p:nvPr/>
        </p:nvSpPr>
        <p:spPr bwMode="auto">
          <a:xfrm>
            <a:off x="3995936" y="4869160"/>
            <a:ext cx="1654620" cy="461665"/>
          </a:xfrm>
          <a:prstGeom prst="rect">
            <a:avLst/>
          </a:prstGeom>
          <a:noFill/>
          <a:ln w="9525">
            <a:noFill/>
            <a:miter lim="800000"/>
            <a:headEnd/>
            <a:tailEnd/>
          </a:ln>
          <a:effectLst/>
        </p:spPr>
        <p:txBody>
          <a:bodyPr wrap="none">
            <a:spAutoFit/>
          </a:bodyPr>
          <a:lstStyle/>
          <a:p>
            <a:pPr eaLnBrk="0" hangingPunct="0"/>
            <a:r>
              <a:rPr lang="en-US" sz="2400" b="1" dirty="0">
                <a:solidFill>
                  <a:srgbClr val="0000CC"/>
                </a:solidFill>
              </a:rPr>
              <a:t>6. Kết quả</a:t>
            </a:r>
          </a:p>
        </p:txBody>
      </p:sp>
      <p:sp>
        <p:nvSpPr>
          <p:cNvPr id="7202" name="Oval 34"/>
          <p:cNvSpPr>
            <a:spLocks noChangeArrowheads="1"/>
          </p:cNvSpPr>
          <p:nvPr/>
        </p:nvSpPr>
        <p:spPr bwMode="gray">
          <a:xfrm>
            <a:off x="3276600" y="49752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grpSp>
        <p:nvGrpSpPr>
          <p:cNvPr id="7178" name="Group 10"/>
          <p:cNvGrpSpPr>
            <a:grpSpLocks/>
          </p:cNvGrpSpPr>
          <p:nvPr/>
        </p:nvGrpSpPr>
        <p:grpSpPr bwMode="auto">
          <a:xfrm>
            <a:off x="-109486" y="1848753"/>
            <a:ext cx="3249285" cy="306932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en-US"/>
            </a:p>
          </p:txBody>
        </p:sp>
        <p:sp>
          <p:nvSpPr>
            <p:cNvPr id="7182" name="Oval 14"/>
            <p:cNvSpPr>
              <a:spLocks noChangeArrowheads="1"/>
            </p:cNvSpPr>
            <p:nvPr/>
          </p:nvSpPr>
          <p:spPr bwMode="gray">
            <a:xfrm>
              <a:off x="323" y="1602"/>
              <a:ext cx="1317" cy="1316"/>
            </a:xfrm>
            <a:prstGeom prst="ellipse">
              <a:avLst/>
            </a:prstGeom>
            <a:solidFill>
              <a:srgbClr val="000000"/>
            </a:solidFill>
            <a:ln w="38100" algn="ctr">
              <a:noFill/>
              <a:round/>
              <a:headEnd/>
              <a:tailEnd/>
            </a:ln>
            <a:effectLst/>
          </p:spPr>
          <p:txBody>
            <a:bodyPr anchor="ctr">
              <a:spAutoFit/>
            </a:bodyPr>
            <a:lstStyle/>
            <a:p>
              <a:endParaRPr lang="en-US"/>
            </a:p>
          </p:txBody>
        </p:sp>
        <p:sp>
          <p:nvSpPr>
            <p:cNvPr id="7183"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84" name="Oval 16"/>
            <p:cNvSpPr>
              <a:spLocks noChangeArrowheads="1"/>
            </p:cNvSpPr>
            <p:nvPr/>
          </p:nvSpPr>
          <p:spPr bwMode="gray">
            <a:xfrm rot="16200000">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algn="ctr"/>
              <a:r>
                <a:rPr lang="en-US" sz="2200" b="1" dirty="0" smtClean="0">
                  <a:solidFill>
                    <a:srgbClr val="C00000"/>
                  </a:solidFill>
                  <a:latin typeface="Times New Roman" panose="02020603050405020304" pitchFamily="18" charset="0"/>
                  <a:cs typeface="Times New Roman" panose="02020603050405020304" pitchFamily="18" charset="0"/>
                </a:rPr>
                <a:t>SINH HOẠT</a:t>
              </a:r>
            </a:p>
            <a:p>
              <a:pPr algn="ctr"/>
              <a:r>
                <a:rPr lang="en-US" sz="2200" b="1" dirty="0" smtClean="0">
                  <a:solidFill>
                    <a:srgbClr val="C00000"/>
                  </a:solidFill>
                  <a:latin typeface="Times New Roman" panose="02020603050405020304" pitchFamily="18" charset="0"/>
                  <a:cs typeface="Times New Roman" panose="02020603050405020304" pitchFamily="18" charset="0"/>
                </a:rPr>
                <a:t>CHUYÊN MÔN</a:t>
              </a:r>
            </a:p>
            <a:p>
              <a:pPr algn="ctr"/>
              <a:r>
                <a:rPr lang="en-US" sz="2200" b="1" smtClean="0">
                  <a:solidFill>
                    <a:srgbClr val="C00000"/>
                  </a:solidFill>
                  <a:latin typeface="Times New Roman" panose="02020603050405020304" pitchFamily="18" charset="0"/>
                  <a:cs typeface="Times New Roman" panose="02020603050405020304" pitchFamily="18" charset="0"/>
                </a:rPr>
                <a:t>DỰ GiỜ</a:t>
              </a:r>
              <a:endParaRPr lang="en-US" sz="2200" b="1" dirty="0" smtClean="0">
                <a:solidFill>
                  <a:srgbClr val="C00000"/>
                </a:solidFill>
                <a:latin typeface="Times New Roman" panose="02020603050405020304" pitchFamily="18" charset="0"/>
                <a:cs typeface="Times New Roman" panose="02020603050405020304" pitchFamily="18" charset="0"/>
              </a:endParaRPr>
            </a:p>
          </p:txBody>
        </p:sp>
      </p:grpSp>
      <p:sp>
        <p:nvSpPr>
          <p:cNvPr id="32" name="AutoShape 20"/>
          <p:cNvSpPr>
            <a:spLocks noChangeArrowheads="1"/>
          </p:cNvSpPr>
          <p:nvPr/>
        </p:nvSpPr>
        <p:spPr bwMode="gray">
          <a:xfrm>
            <a:off x="3347864" y="1052736"/>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cxnSp>
        <p:nvCxnSpPr>
          <p:cNvPr id="3" name="Straight Connector 2"/>
          <p:cNvCxnSpPr>
            <a:endCxn id="32" idx="1"/>
          </p:cNvCxnSpPr>
          <p:nvPr/>
        </p:nvCxnSpPr>
        <p:spPr>
          <a:xfrm>
            <a:off x="2686052" y="1297211"/>
            <a:ext cx="661812" cy="0"/>
          </a:xfrm>
          <a:prstGeom prst="line">
            <a:avLst/>
          </a:prstGeom>
          <a:noFill/>
          <a:ln w="38100" cap="rnd">
            <a:solidFill>
              <a:srgbClr val="002060"/>
            </a:solidFill>
            <a:prstDash val="solid"/>
            <a:round/>
            <a:headEnd/>
            <a:tailEnd/>
          </a:ln>
          <a:effectLst/>
        </p:spPr>
      </p:cxnSp>
      <p:sp>
        <p:nvSpPr>
          <p:cNvPr id="39" name="Oval 26"/>
          <p:cNvSpPr>
            <a:spLocks noChangeArrowheads="1"/>
          </p:cNvSpPr>
          <p:nvPr/>
        </p:nvSpPr>
        <p:spPr bwMode="gray">
          <a:xfrm>
            <a:off x="3275856" y="1184176"/>
            <a:ext cx="228600" cy="228600"/>
          </a:xfrm>
          <a:prstGeom prst="ellipse">
            <a:avLst/>
          </a:prstGeom>
          <a:gradFill rotWithShape="1">
            <a:gsLst>
              <a:gs pos="0">
                <a:schemeClr val="accent2">
                  <a:lumMod val="60000"/>
                  <a:lumOff val="40000"/>
                </a:schemeClr>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40" name="Rectangle 21"/>
          <p:cNvSpPr>
            <a:spLocks noChangeArrowheads="1"/>
          </p:cNvSpPr>
          <p:nvPr/>
        </p:nvSpPr>
        <p:spPr bwMode="auto">
          <a:xfrm>
            <a:off x="3923928" y="1052736"/>
            <a:ext cx="1858201" cy="461665"/>
          </a:xfrm>
          <a:prstGeom prst="rect">
            <a:avLst/>
          </a:prstGeom>
          <a:noFill/>
          <a:ln w="9525">
            <a:noFill/>
            <a:miter lim="800000"/>
            <a:headEnd/>
            <a:tailEnd/>
          </a:ln>
          <a:effectLst/>
        </p:spPr>
        <p:txBody>
          <a:bodyPr wrap="none">
            <a:spAutoFit/>
          </a:bodyPr>
          <a:lstStyle/>
          <a:p>
            <a:pPr eaLnBrk="0" hangingPunct="0"/>
            <a:r>
              <a:rPr lang="en-US" sz="2400" b="1" dirty="0" smtClean="0">
                <a:solidFill>
                  <a:srgbClr val="0000CC"/>
                </a:solidFill>
              </a:rPr>
              <a:t>1. Mục đích</a:t>
            </a:r>
            <a:endParaRPr lang="en-US" sz="2400" b="1" dirty="0">
              <a:solidFill>
                <a:srgbClr val="0000CC"/>
              </a:solidFill>
            </a:endParaRPr>
          </a:p>
        </p:txBody>
      </p:sp>
      <p:sp>
        <p:nvSpPr>
          <p:cNvPr id="41" name="Rectangle 33"/>
          <p:cNvSpPr>
            <a:spLocks noChangeArrowheads="1"/>
          </p:cNvSpPr>
          <p:nvPr/>
        </p:nvSpPr>
        <p:spPr bwMode="auto">
          <a:xfrm>
            <a:off x="3923928" y="4077072"/>
            <a:ext cx="4522392" cy="461665"/>
          </a:xfrm>
          <a:prstGeom prst="rect">
            <a:avLst/>
          </a:prstGeom>
          <a:noFill/>
          <a:ln w="9525">
            <a:noFill/>
            <a:miter lim="800000"/>
            <a:headEnd/>
            <a:tailEnd/>
          </a:ln>
          <a:effectLst/>
        </p:spPr>
        <p:txBody>
          <a:bodyPr wrap="none">
            <a:spAutoFit/>
          </a:bodyPr>
          <a:lstStyle/>
          <a:p>
            <a:pPr eaLnBrk="0" hangingPunct="0"/>
            <a:r>
              <a:rPr lang="en-US" sz="2400" b="1" dirty="0">
                <a:solidFill>
                  <a:srgbClr val="0000CC"/>
                </a:solidFill>
              </a:rPr>
              <a:t>5. Phân tích tiết dạy minh họa</a:t>
            </a:r>
          </a:p>
        </p:txBody>
      </p:sp>
      <p:cxnSp>
        <p:nvCxnSpPr>
          <p:cNvPr id="13" name="Straight Connector 12"/>
          <p:cNvCxnSpPr/>
          <p:nvPr/>
        </p:nvCxnSpPr>
        <p:spPr>
          <a:xfrm flipH="1">
            <a:off x="2150232" y="1310463"/>
            <a:ext cx="520274" cy="649064"/>
          </a:xfrm>
          <a:prstGeom prst="line">
            <a:avLst/>
          </a:prstGeom>
          <a:noFill/>
          <a:ln w="38100" cap="rnd">
            <a:solidFill>
              <a:srgbClr val="002060"/>
            </a:solidFill>
            <a:prstDash val="solid"/>
            <a:round/>
            <a:headEnd/>
            <a:tailEnd/>
          </a:ln>
          <a:effectLst/>
        </p:spPr>
      </p:cxnSp>
      <p:sp>
        <p:nvSpPr>
          <p:cNvPr id="36"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
                                          </p:val>
                                        </p:tav>
                                        <p:tav tm="100000">
                                          <p:val>
                                            <p:strVal val="#ppt_w"/>
                                          </p:val>
                                        </p:tav>
                                      </p:tavLst>
                                    </p:anim>
                                    <p:anim calcmode="lin" valueType="num">
                                      <p:cBhvr>
                                        <p:cTn id="8" dur="500" fill="hold"/>
                                        <p:tgtEl>
                                          <p:spTgt spid="7178"/>
                                        </p:tgtEl>
                                        <p:attrNameLst>
                                          <p:attrName>ppt_h</p:attrName>
                                        </p:attrNameLst>
                                      </p:cBhvr>
                                      <p:tavLst>
                                        <p:tav tm="0">
                                          <p:val>
                                            <p:fltVal val="0"/>
                                          </p:val>
                                        </p:tav>
                                        <p:tav tm="100000">
                                          <p:val>
                                            <p:strVal val="#ppt_h"/>
                                          </p:val>
                                        </p:tav>
                                      </p:tavLst>
                                    </p:anim>
                                    <p:animEffect transition="in" filter="fade">
                                      <p:cBhvr>
                                        <p:cTn id="9" dur="500"/>
                                        <p:tgtEl>
                                          <p:spTgt spid="717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191"/>
                                        </p:tgtEl>
                                        <p:attrNameLst>
                                          <p:attrName>style.visibility</p:attrName>
                                        </p:attrNameLst>
                                      </p:cBhvr>
                                      <p:to>
                                        <p:strVal val="visible"/>
                                      </p:to>
                                    </p:set>
                                    <p:animEffect transition="in" filter="barn(inVertical)">
                                      <p:cBhvr>
                                        <p:cTn id="19" dur="500"/>
                                        <p:tgtEl>
                                          <p:spTgt spid="719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193"/>
                                        </p:tgtEl>
                                        <p:attrNameLst>
                                          <p:attrName>style.visibility</p:attrName>
                                        </p:attrNameLst>
                                      </p:cBhvr>
                                      <p:to>
                                        <p:strVal val="visible"/>
                                      </p:to>
                                    </p:set>
                                    <p:animEffect transition="in" filter="barn(inVertical)">
                                      <p:cBhvr>
                                        <p:cTn id="24" dur="500"/>
                                        <p:tgtEl>
                                          <p:spTgt spid="719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198"/>
                                        </p:tgtEl>
                                        <p:attrNameLst>
                                          <p:attrName>style.visibility</p:attrName>
                                        </p:attrNameLst>
                                      </p:cBhvr>
                                      <p:to>
                                        <p:strVal val="visible"/>
                                      </p:to>
                                    </p:set>
                                    <p:animEffect transition="in" filter="barn(inVertical)">
                                      <p:cBhvr>
                                        <p:cTn id="29" dur="500"/>
                                        <p:tgtEl>
                                          <p:spTgt spid="71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201"/>
                                        </p:tgtEl>
                                        <p:attrNameLst>
                                          <p:attrName>style.visibility</p:attrName>
                                        </p:attrNameLst>
                                      </p:cBhvr>
                                      <p:to>
                                        <p:strVal val="visible"/>
                                      </p:to>
                                    </p:set>
                                    <p:animEffect transition="in" filter="barn(inVertical)">
                                      <p:cBhvr>
                                        <p:cTn id="39" dur="500"/>
                                        <p:tgtEl>
                                          <p:spTgt spid="7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3" grpId="0"/>
      <p:bldP spid="7198" grpId="0"/>
      <p:bldP spid="7201"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822325" y="1876425"/>
            <a:ext cx="1912938" cy="3605213"/>
            <a:chOff x="513" y="998"/>
            <a:chExt cx="110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1" name="Freeform 5"/>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3" name="AutoShape 7"/>
          <p:cNvSpPr>
            <a:spLocks noChangeArrowheads="1"/>
          </p:cNvSpPr>
          <p:nvPr/>
        </p:nvSpPr>
        <p:spPr bwMode="gray">
          <a:xfrm>
            <a:off x="2915479" y="3030538"/>
            <a:ext cx="5950710"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5" name="AutoShape 9"/>
          <p:cNvSpPr>
            <a:spLocks noChangeArrowheads="1"/>
          </p:cNvSpPr>
          <p:nvPr/>
        </p:nvSpPr>
        <p:spPr bwMode="ltGray">
          <a:xfrm>
            <a:off x="2915816" y="4552950"/>
            <a:ext cx="5953547"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7" name="AutoShape 11"/>
          <p:cNvSpPr>
            <a:spLocks noChangeArrowheads="1"/>
          </p:cNvSpPr>
          <p:nvPr/>
        </p:nvSpPr>
        <p:spPr bwMode="gray">
          <a:xfrm>
            <a:off x="2892425" y="1535113"/>
            <a:ext cx="571817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30"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sp>
        <p:nvSpPr>
          <p:cNvPr id="9232"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sp>
        <p:nvSpPr>
          <p:cNvPr id="9234"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pic>
        <p:nvPicPr>
          <p:cNvPr id="9235" name="Picture 19" descr="YG_circle001"/>
          <p:cNvPicPr>
            <a:picLocks noChangeAspect="1" noChangeArrowheads="1"/>
          </p:cNvPicPr>
          <p:nvPr/>
        </p:nvPicPr>
        <p:blipFill>
          <a:blip r:embed="rId2" cstate="print"/>
          <a:srcRect/>
          <a:stretch>
            <a:fillRect/>
          </a:stretch>
        </p:blipFill>
        <p:spPr bwMode="auto">
          <a:xfrm>
            <a:off x="107504" y="2695575"/>
            <a:ext cx="2018159" cy="1879600"/>
          </a:xfrm>
          <a:prstGeom prst="rect">
            <a:avLst/>
          </a:prstGeom>
          <a:noFill/>
        </p:spPr>
      </p:pic>
      <p:sp>
        <p:nvSpPr>
          <p:cNvPr id="9236" name="Text Box 20"/>
          <p:cNvSpPr txBox="1">
            <a:spLocks noChangeArrowheads="1"/>
          </p:cNvSpPr>
          <p:nvPr/>
        </p:nvSpPr>
        <p:spPr bwMode="black">
          <a:xfrm>
            <a:off x="2915816" y="1700808"/>
            <a:ext cx="5400599" cy="954107"/>
          </a:xfrm>
          <a:prstGeom prst="rect">
            <a:avLst/>
          </a:prstGeom>
          <a:noFill/>
          <a:ln w="9525" algn="ctr">
            <a:noFill/>
            <a:miter lim="800000"/>
            <a:headEnd/>
            <a:tailEnd/>
          </a:ln>
          <a:effectLst/>
        </p:spPr>
        <p:txBody>
          <a:bodyPr wrap="square">
            <a:spAutoFit/>
          </a:bodyPr>
          <a:lstStyle/>
          <a:p>
            <a:pPr eaLnBrk="0" hangingPunct="0"/>
            <a:r>
              <a:rPr lang="en-US" sz="2800" dirty="0" smtClean="0"/>
              <a:t>Tập </a:t>
            </a:r>
            <a:r>
              <a:rPr lang="en-US" sz="2800" dirty="0"/>
              <a:t>trung vào việc đánh giá, xếp loại tiết </a:t>
            </a:r>
            <a:r>
              <a:rPr lang="en-US" sz="2800" dirty="0" smtClean="0"/>
              <a:t>dạy</a:t>
            </a:r>
            <a:r>
              <a:rPr lang="en-US" sz="2800" dirty="0">
                <a:solidFill>
                  <a:srgbClr val="000000"/>
                </a:solidFill>
              </a:rPr>
              <a:t>;</a:t>
            </a:r>
          </a:p>
        </p:txBody>
      </p:sp>
      <p:sp>
        <p:nvSpPr>
          <p:cNvPr id="9239" name="Text Box 23"/>
          <p:cNvSpPr txBox="1">
            <a:spLocks noChangeArrowheads="1"/>
          </p:cNvSpPr>
          <p:nvPr/>
        </p:nvSpPr>
        <p:spPr bwMode="gray">
          <a:xfrm>
            <a:off x="242888" y="3284984"/>
            <a:ext cx="1738312" cy="830997"/>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0000"/>
                </a:solidFill>
              </a:rPr>
              <a:t>1. MỤC ĐÍCH</a:t>
            </a:r>
            <a:endParaRPr lang="en-US" sz="2400" b="1" dirty="0">
              <a:solidFill>
                <a:srgbClr val="FF0000"/>
              </a:solidFill>
            </a:endParaRPr>
          </a:p>
        </p:txBody>
      </p:sp>
      <p:sp>
        <p:nvSpPr>
          <p:cNvPr id="27" name="Text Box 20"/>
          <p:cNvSpPr txBox="1">
            <a:spLocks noChangeArrowheads="1"/>
          </p:cNvSpPr>
          <p:nvPr/>
        </p:nvSpPr>
        <p:spPr bwMode="black">
          <a:xfrm>
            <a:off x="2915479" y="3053194"/>
            <a:ext cx="5832985" cy="1384995"/>
          </a:xfrm>
          <a:prstGeom prst="rect">
            <a:avLst/>
          </a:prstGeom>
          <a:noFill/>
          <a:ln w="9525" algn="ctr">
            <a:noFill/>
            <a:miter lim="800000"/>
            <a:headEnd/>
            <a:tailEnd/>
          </a:ln>
          <a:effectLst/>
        </p:spPr>
        <p:txBody>
          <a:bodyPr wrap="square">
            <a:spAutoFit/>
          </a:bodyPr>
          <a:lstStyle/>
          <a:p>
            <a:pPr eaLnBrk="0" hangingPunct="0"/>
            <a:r>
              <a:rPr lang="en-US" sz="2800" dirty="0"/>
              <a:t>Thống nhất cách dạy các dạng </a:t>
            </a:r>
            <a:r>
              <a:rPr lang="en-US" sz="2800" dirty="0" smtClean="0"/>
              <a:t>bài.</a:t>
            </a:r>
            <a:r>
              <a:rPr lang="en-US" sz="2800" dirty="0"/>
              <a:t> Bài dạy minh họa được coi là </a:t>
            </a:r>
            <a:r>
              <a:rPr lang="en-US" sz="2800" b="1" dirty="0"/>
              <a:t>bài dạy mẫu</a:t>
            </a:r>
            <a:r>
              <a:rPr lang="en-US" sz="2800" dirty="0" smtClean="0"/>
              <a:t>;</a:t>
            </a:r>
            <a:endParaRPr lang="en-AU" sz="2800" dirty="0"/>
          </a:p>
        </p:txBody>
      </p:sp>
      <p:sp>
        <p:nvSpPr>
          <p:cNvPr id="28" name="Text Box 20"/>
          <p:cNvSpPr txBox="1">
            <a:spLocks noChangeArrowheads="1"/>
          </p:cNvSpPr>
          <p:nvPr/>
        </p:nvSpPr>
        <p:spPr bwMode="black">
          <a:xfrm>
            <a:off x="2915816" y="4707141"/>
            <a:ext cx="5832985" cy="954107"/>
          </a:xfrm>
          <a:prstGeom prst="rect">
            <a:avLst/>
          </a:prstGeom>
          <a:noFill/>
          <a:ln w="9525" algn="ctr">
            <a:noFill/>
            <a:miter lim="800000"/>
            <a:headEnd/>
            <a:tailEnd/>
          </a:ln>
          <a:effectLst/>
        </p:spPr>
        <p:txBody>
          <a:bodyPr wrap="square">
            <a:spAutoFit/>
          </a:bodyPr>
          <a:lstStyle/>
          <a:p>
            <a:pPr eaLnBrk="0" hangingPunct="0"/>
            <a:r>
              <a:rPr lang="en-US" sz="2800" dirty="0" smtClean="0">
                <a:solidFill>
                  <a:srgbClr val="00B0F0"/>
                </a:solidFill>
              </a:rPr>
              <a:t>Tập trung chủ yếu vào việc dạy, ít quan tâm đến việc học của HS;</a:t>
            </a:r>
            <a:endParaRPr lang="en-AU" sz="2800" dirty="0">
              <a:solidFill>
                <a:srgbClr val="00B0F0"/>
              </a:solidFill>
            </a:endParaRPr>
          </a:p>
        </p:txBody>
      </p:sp>
      <p:sp>
        <p:nvSpPr>
          <p:cNvPr id="19"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circle(in)">
                                      <p:cBhvr>
                                        <p:cTn id="7" dur="2000"/>
                                        <p:tgtEl>
                                          <p:spTgt spid="92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36"/>
                                        </p:tgtEl>
                                        <p:attrNameLst>
                                          <p:attrName>style.visibility</p:attrName>
                                        </p:attrNameLst>
                                      </p:cBhvr>
                                      <p:to>
                                        <p:strVal val="visible"/>
                                      </p:to>
                                    </p:set>
                                    <p:animEffect transition="in" filter="randombar(horizontal)">
                                      <p:cBhvr>
                                        <p:cTn id="12" dur="500"/>
                                        <p:tgtEl>
                                          <p:spTgt spid="92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9239"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822326" y="1802606"/>
            <a:ext cx="1912938" cy="3605213"/>
            <a:chOff x="513" y="998"/>
            <a:chExt cx="110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1" name="Freeform 5"/>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3" name="AutoShape 7"/>
          <p:cNvSpPr>
            <a:spLocks noChangeArrowheads="1"/>
          </p:cNvSpPr>
          <p:nvPr/>
        </p:nvSpPr>
        <p:spPr bwMode="gray">
          <a:xfrm>
            <a:off x="2915479" y="3030538"/>
            <a:ext cx="5950710"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5" name="AutoShape 9"/>
          <p:cNvSpPr>
            <a:spLocks noChangeArrowheads="1"/>
          </p:cNvSpPr>
          <p:nvPr/>
        </p:nvSpPr>
        <p:spPr bwMode="ltGray">
          <a:xfrm>
            <a:off x="2915816" y="4552950"/>
            <a:ext cx="5953547"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7" name="AutoShape 11"/>
          <p:cNvSpPr>
            <a:spLocks noChangeArrowheads="1"/>
          </p:cNvSpPr>
          <p:nvPr/>
        </p:nvSpPr>
        <p:spPr bwMode="gray">
          <a:xfrm>
            <a:off x="2892425" y="1535113"/>
            <a:ext cx="571817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30"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sp>
        <p:nvSpPr>
          <p:cNvPr id="9232"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sp>
        <p:nvSpPr>
          <p:cNvPr id="9234"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pic>
        <p:nvPicPr>
          <p:cNvPr id="9235" name="Picture 19" descr="YG_circle001"/>
          <p:cNvPicPr>
            <a:picLocks noChangeAspect="1" noChangeArrowheads="1"/>
          </p:cNvPicPr>
          <p:nvPr/>
        </p:nvPicPr>
        <p:blipFill>
          <a:blip r:embed="rId2" cstate="print"/>
          <a:srcRect/>
          <a:stretch>
            <a:fillRect/>
          </a:stretch>
        </p:blipFill>
        <p:spPr bwMode="auto">
          <a:xfrm>
            <a:off x="107504" y="2107096"/>
            <a:ext cx="2018159" cy="2816535"/>
          </a:xfrm>
          <a:prstGeom prst="rect">
            <a:avLst/>
          </a:prstGeom>
          <a:noFill/>
        </p:spPr>
      </p:pic>
      <p:sp>
        <p:nvSpPr>
          <p:cNvPr id="9236" name="Text Box 20"/>
          <p:cNvSpPr txBox="1">
            <a:spLocks noChangeArrowheads="1"/>
          </p:cNvSpPr>
          <p:nvPr/>
        </p:nvSpPr>
        <p:spPr bwMode="black">
          <a:xfrm>
            <a:off x="2915816" y="1556792"/>
            <a:ext cx="5832986" cy="1384995"/>
          </a:xfrm>
          <a:prstGeom prst="rect">
            <a:avLst/>
          </a:prstGeom>
          <a:noFill/>
          <a:ln w="9525" algn="ctr">
            <a:noFill/>
            <a:miter lim="800000"/>
            <a:headEnd/>
            <a:tailEnd/>
          </a:ln>
          <a:effectLst/>
        </p:spPr>
        <p:txBody>
          <a:bodyPr wrap="square">
            <a:spAutoFit/>
          </a:bodyPr>
          <a:lstStyle/>
          <a:p>
            <a:pPr eaLnBrk="0" hangingPunct="0"/>
            <a:r>
              <a:rPr lang="en-US" sz="2800" dirty="0">
                <a:solidFill>
                  <a:srgbClr val="0000CC"/>
                </a:solidFill>
                <a:latin typeface="+mn-lt"/>
                <a:ea typeface="+mj-ea"/>
                <a:cs typeface="Times New Roman" panose="02020603050405020304" pitchFamily="18" charset="0"/>
              </a:rPr>
              <a:t>Được thiết kế theo nội dung các </a:t>
            </a:r>
            <a:r>
              <a:rPr lang="en-US" sz="2800" dirty="0" smtClean="0">
                <a:solidFill>
                  <a:srgbClr val="0000CC"/>
                </a:solidFill>
                <a:latin typeface="+mn-lt"/>
                <a:ea typeface="+mj-ea"/>
                <a:cs typeface="Times New Roman" panose="02020603050405020304" pitchFamily="18" charset="0"/>
              </a:rPr>
              <a:t>chuyên </a:t>
            </a:r>
            <a:r>
              <a:rPr lang="en-US" sz="2800" dirty="0">
                <a:solidFill>
                  <a:srgbClr val="0000CC"/>
                </a:solidFill>
                <a:latin typeface="+mn-lt"/>
                <a:ea typeface="+mj-ea"/>
                <a:cs typeface="Times New Roman" panose="02020603050405020304" pitchFamily="18" charset="0"/>
              </a:rPr>
              <a:t>đề được xác định trong KH năm học</a:t>
            </a:r>
          </a:p>
        </p:txBody>
      </p:sp>
      <p:sp>
        <p:nvSpPr>
          <p:cNvPr id="9239" name="Text Box 23"/>
          <p:cNvSpPr txBox="1">
            <a:spLocks noChangeArrowheads="1"/>
          </p:cNvSpPr>
          <p:nvPr/>
        </p:nvSpPr>
        <p:spPr bwMode="gray">
          <a:xfrm>
            <a:off x="299790" y="2780928"/>
            <a:ext cx="1535906" cy="1569660"/>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0000"/>
                </a:solidFill>
              </a:rPr>
              <a:t>2. Thiết kế bài dạy minh họa.</a:t>
            </a:r>
            <a:endParaRPr lang="en-US" sz="2400" b="1" dirty="0">
              <a:solidFill>
                <a:srgbClr val="FF0000"/>
              </a:solidFill>
            </a:endParaRPr>
          </a:p>
        </p:txBody>
      </p:sp>
      <p:sp>
        <p:nvSpPr>
          <p:cNvPr id="27" name="Text Box 20"/>
          <p:cNvSpPr txBox="1">
            <a:spLocks noChangeArrowheads="1"/>
          </p:cNvSpPr>
          <p:nvPr/>
        </p:nvSpPr>
        <p:spPr bwMode="black">
          <a:xfrm>
            <a:off x="2915479" y="3068960"/>
            <a:ext cx="5950710" cy="1384995"/>
          </a:xfrm>
          <a:prstGeom prst="rect">
            <a:avLst/>
          </a:prstGeom>
          <a:noFill/>
          <a:ln w="9525" algn="ctr">
            <a:noFill/>
            <a:miter lim="800000"/>
            <a:headEnd/>
            <a:tailEnd/>
          </a:ln>
          <a:effectLst/>
        </p:spPr>
        <p:txBody>
          <a:bodyPr wrap="square">
            <a:spAutoFit/>
          </a:bodyPr>
          <a:lstStyle/>
          <a:p>
            <a:r>
              <a:rPr lang="en-US" sz="2800" dirty="0" smtClean="0"/>
              <a:t>Được </a:t>
            </a:r>
            <a:r>
              <a:rPr lang="en-US" sz="2800" dirty="0"/>
              <a:t>thiết kế theo mẫu </a:t>
            </a:r>
            <a:r>
              <a:rPr lang="en-US" sz="2800" dirty="0" smtClean="0"/>
              <a:t>chung, bám </a:t>
            </a:r>
            <a:r>
              <a:rPr lang="en-US" sz="2800" dirty="0"/>
              <a:t>sát SGK, sách GV. Ít khi dám thay đổi, điều </a:t>
            </a:r>
            <a:r>
              <a:rPr lang="en-US" sz="2800" dirty="0" smtClean="0"/>
              <a:t>chỉnh cho phù hợp;</a:t>
            </a:r>
            <a:endParaRPr lang="en-AU" sz="2800" dirty="0"/>
          </a:p>
        </p:txBody>
      </p:sp>
      <p:sp>
        <p:nvSpPr>
          <p:cNvPr id="28" name="Text Box 20"/>
          <p:cNvSpPr txBox="1">
            <a:spLocks noChangeArrowheads="1"/>
          </p:cNvSpPr>
          <p:nvPr/>
        </p:nvSpPr>
        <p:spPr bwMode="black">
          <a:xfrm>
            <a:off x="2915816" y="4707141"/>
            <a:ext cx="5832985" cy="954107"/>
          </a:xfrm>
          <a:prstGeom prst="rect">
            <a:avLst/>
          </a:prstGeom>
          <a:noFill/>
          <a:ln w="9525" algn="ctr">
            <a:noFill/>
            <a:miter lim="800000"/>
            <a:headEnd/>
            <a:tailEnd/>
          </a:ln>
          <a:effectLst/>
        </p:spPr>
        <p:txBody>
          <a:bodyPr wrap="square">
            <a:spAutoFit/>
          </a:bodyPr>
          <a:lstStyle/>
          <a:p>
            <a:pPr eaLnBrk="0" hangingPunct="0"/>
            <a:r>
              <a:rPr lang="en-US" sz="2800" dirty="0" smtClean="0">
                <a:solidFill>
                  <a:srgbClr val="00B0F0"/>
                </a:solidFill>
              </a:rPr>
              <a:t>PPDH máy móc</a:t>
            </a:r>
            <a:r>
              <a:rPr lang="en-US" sz="2800" dirty="0">
                <a:solidFill>
                  <a:srgbClr val="00B0F0"/>
                </a:solidFill>
              </a:rPr>
              <a:t>,</a:t>
            </a:r>
            <a:r>
              <a:rPr lang="en-US" sz="2800" dirty="0">
                <a:solidFill>
                  <a:srgbClr val="0000CC"/>
                </a:solidFill>
              </a:rPr>
              <a:t> không linh hoạt </a:t>
            </a:r>
            <a:r>
              <a:rPr lang="en-US" sz="2800" dirty="0">
                <a:solidFill>
                  <a:srgbClr val="00B0F0"/>
                </a:solidFill>
              </a:rPr>
              <a:t>(các bước lên lớp,</a:t>
            </a:r>
            <a:r>
              <a:rPr lang="en-US" sz="2800" dirty="0">
                <a:solidFill>
                  <a:srgbClr val="0000CC"/>
                </a:solidFill>
              </a:rPr>
              <a:t> thời gian, </a:t>
            </a:r>
            <a:r>
              <a:rPr lang="en-US" sz="2800" dirty="0" smtClean="0">
                <a:solidFill>
                  <a:srgbClr val="0000CC"/>
                </a:solidFill>
              </a:rPr>
              <a:t>...);</a:t>
            </a:r>
            <a:endParaRPr lang="en-AU" sz="2800" dirty="0">
              <a:solidFill>
                <a:srgbClr val="0000CC"/>
              </a:solidFill>
            </a:endParaRPr>
          </a:p>
        </p:txBody>
      </p:sp>
      <p:sp>
        <p:nvSpPr>
          <p:cNvPr id="19"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460095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fade">
                                      <p:cBhvr>
                                        <p:cTn id="7" dur="500"/>
                                        <p:tgtEl>
                                          <p:spTgt spid="9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36"/>
                                        </p:tgtEl>
                                        <p:attrNameLst>
                                          <p:attrName>style.visibility</p:attrName>
                                        </p:attrNameLst>
                                      </p:cBhvr>
                                      <p:to>
                                        <p:strVal val="visible"/>
                                      </p:to>
                                    </p:set>
                                    <p:animEffect transition="in" filter="fade">
                                      <p:cBhvr>
                                        <p:cTn id="12" dur="500"/>
                                        <p:tgtEl>
                                          <p:spTgt spid="9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9239"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2888" y="228600"/>
            <a:ext cx="8443912" cy="868363"/>
          </a:xfrm>
        </p:spPr>
        <p:txBody>
          <a:bodyPr/>
          <a:lstStyle/>
          <a:p>
            <a:r>
              <a:rPr lang="en-US" sz="3200" i="0" dirty="0" smtClean="0">
                <a:solidFill>
                  <a:srgbClr val="0000CC"/>
                </a:solidFill>
                <a:latin typeface="Times New Roman" panose="02020603050405020304" pitchFamily="18" charset="0"/>
                <a:cs typeface="Times New Roman" panose="02020603050405020304" pitchFamily="18" charset="0"/>
              </a:rPr>
              <a:t>Sinh hoạt chuyên môn theo nghiên cứu bài học </a:t>
            </a:r>
            <a:endParaRPr lang="en-US" sz="3200" i="0" dirty="0">
              <a:solidFill>
                <a:srgbClr val="0000CC"/>
              </a:solidFill>
              <a:latin typeface="Times New Roman" panose="02020603050405020304" pitchFamily="18" charset="0"/>
              <a:cs typeface="Times New Roman" panose="02020603050405020304" pitchFamily="18" charset="0"/>
            </a:endParaRPr>
          </a:p>
        </p:txBody>
      </p:sp>
      <p:grpSp>
        <p:nvGrpSpPr>
          <p:cNvPr id="9219" name="Group 3"/>
          <p:cNvGrpSpPr>
            <a:grpSpLocks/>
          </p:cNvGrpSpPr>
          <p:nvPr/>
        </p:nvGrpSpPr>
        <p:grpSpPr bwMode="auto">
          <a:xfrm>
            <a:off x="822326" y="1802606"/>
            <a:ext cx="1912938" cy="3605213"/>
            <a:chOff x="513" y="998"/>
            <a:chExt cx="110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1" name="Freeform 5"/>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3" name="AutoShape 7"/>
          <p:cNvSpPr>
            <a:spLocks noChangeArrowheads="1"/>
          </p:cNvSpPr>
          <p:nvPr/>
        </p:nvSpPr>
        <p:spPr bwMode="gray">
          <a:xfrm>
            <a:off x="2915479" y="3030538"/>
            <a:ext cx="5950710"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5" name="AutoShape 9"/>
          <p:cNvSpPr>
            <a:spLocks noChangeArrowheads="1"/>
          </p:cNvSpPr>
          <p:nvPr/>
        </p:nvSpPr>
        <p:spPr bwMode="ltGray">
          <a:xfrm>
            <a:off x="2915816" y="4552950"/>
            <a:ext cx="5953547"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27" name="AutoShape 11"/>
          <p:cNvSpPr>
            <a:spLocks noChangeArrowheads="1"/>
          </p:cNvSpPr>
          <p:nvPr/>
        </p:nvSpPr>
        <p:spPr bwMode="gray">
          <a:xfrm>
            <a:off x="2892425" y="1535113"/>
            <a:ext cx="571817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9230"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sp>
        <p:nvSpPr>
          <p:cNvPr id="9232"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sp>
        <p:nvSpPr>
          <p:cNvPr id="9234"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pic>
        <p:nvPicPr>
          <p:cNvPr id="9235" name="Picture 19" descr="YG_circle001"/>
          <p:cNvPicPr>
            <a:picLocks noChangeAspect="1" noChangeArrowheads="1"/>
          </p:cNvPicPr>
          <p:nvPr/>
        </p:nvPicPr>
        <p:blipFill>
          <a:blip r:embed="rId2" cstate="print"/>
          <a:srcRect/>
          <a:stretch>
            <a:fillRect/>
          </a:stretch>
        </p:blipFill>
        <p:spPr bwMode="auto">
          <a:xfrm>
            <a:off x="107504" y="2611153"/>
            <a:ext cx="2018159" cy="2041983"/>
          </a:xfrm>
          <a:prstGeom prst="rect">
            <a:avLst/>
          </a:prstGeom>
          <a:noFill/>
        </p:spPr>
      </p:pic>
      <p:sp>
        <p:nvSpPr>
          <p:cNvPr id="9236" name="Text Box 20"/>
          <p:cNvSpPr txBox="1">
            <a:spLocks noChangeArrowheads="1"/>
          </p:cNvSpPr>
          <p:nvPr/>
        </p:nvSpPr>
        <p:spPr bwMode="black">
          <a:xfrm>
            <a:off x="2915815" y="1556792"/>
            <a:ext cx="5963141" cy="1384995"/>
          </a:xfrm>
          <a:prstGeom prst="rect">
            <a:avLst/>
          </a:prstGeom>
          <a:noFill/>
          <a:ln w="9525" algn="ctr">
            <a:noFill/>
            <a:miter lim="800000"/>
            <a:headEnd/>
            <a:tailEnd/>
          </a:ln>
          <a:effectLst/>
        </p:spPr>
        <p:txBody>
          <a:bodyPr wrap="square">
            <a:spAutoFit/>
          </a:bodyPr>
          <a:lstStyle/>
          <a:p>
            <a:pPr eaLnBrk="0" hangingPunct="0"/>
            <a:r>
              <a:rPr lang="en-US" sz="2800" dirty="0" smtClean="0">
                <a:solidFill>
                  <a:srgbClr val="0000CC"/>
                </a:solidFill>
                <a:latin typeface="+mn-lt"/>
                <a:ea typeface="+mj-ea"/>
                <a:cs typeface="Times New Roman" panose="02020603050405020304" pitchFamily="18" charset="0"/>
              </a:rPr>
              <a:t>GV </a:t>
            </a:r>
            <a:r>
              <a:rPr lang="en-US" sz="2800" dirty="0">
                <a:solidFill>
                  <a:srgbClr val="0000CC"/>
                </a:solidFill>
                <a:latin typeface="+mn-lt"/>
                <a:ea typeface="+mj-ea"/>
                <a:cs typeface="Times New Roman" panose="02020603050405020304" pitchFamily="18" charset="0"/>
              </a:rPr>
              <a:t>thường cố gắng làm “tròn vai</a:t>
            </a:r>
            <a:r>
              <a:rPr lang="en-US" sz="2800" dirty="0" smtClean="0">
                <a:solidFill>
                  <a:srgbClr val="0000CC"/>
                </a:solidFill>
                <a:latin typeface="+mn-lt"/>
                <a:ea typeface="+mj-ea"/>
                <a:cs typeface="Times New Roman" panose="02020603050405020304" pitchFamily="18" charset="0"/>
              </a:rPr>
              <a:t>”, </a:t>
            </a:r>
            <a:r>
              <a:rPr lang="en-US" sz="2800" dirty="0">
                <a:solidFill>
                  <a:srgbClr val="0000CC"/>
                </a:solidFill>
                <a:latin typeface="+mn-lt"/>
                <a:ea typeface="+mj-ea"/>
                <a:cs typeface="Times New Roman" panose="02020603050405020304" pitchFamily="18" charset="0"/>
              </a:rPr>
              <a:t>tuân thủ thời gian, </a:t>
            </a:r>
            <a:r>
              <a:rPr lang="en-US" sz="2800" dirty="0" smtClean="0">
                <a:solidFill>
                  <a:srgbClr val="0000CC"/>
                </a:solidFill>
                <a:latin typeface="+mn-lt"/>
                <a:ea typeface="+mj-ea"/>
                <a:cs typeface="Times New Roman" panose="02020603050405020304" pitchFamily="18" charset="0"/>
              </a:rPr>
              <a:t>chủ yếu tập </a:t>
            </a:r>
            <a:r>
              <a:rPr lang="en-US" sz="2800" dirty="0">
                <a:solidFill>
                  <a:srgbClr val="0000CC"/>
                </a:solidFill>
                <a:latin typeface="+mn-lt"/>
                <a:ea typeface="+mj-ea"/>
                <a:cs typeface="Times New Roman" panose="02020603050405020304" pitchFamily="18" charset="0"/>
              </a:rPr>
              <a:t>trung vào các HS khá giỏi</a:t>
            </a:r>
          </a:p>
        </p:txBody>
      </p:sp>
      <p:sp>
        <p:nvSpPr>
          <p:cNvPr id="9239" name="Text Box 23"/>
          <p:cNvSpPr txBox="1">
            <a:spLocks noChangeArrowheads="1"/>
          </p:cNvSpPr>
          <p:nvPr/>
        </p:nvSpPr>
        <p:spPr bwMode="gray">
          <a:xfrm>
            <a:off x="299790" y="3068960"/>
            <a:ext cx="1535906" cy="1200329"/>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0000"/>
                </a:solidFill>
              </a:rPr>
              <a:t>3. Dạy minh họa.</a:t>
            </a:r>
            <a:endParaRPr lang="en-US" sz="2400" b="1" dirty="0">
              <a:solidFill>
                <a:srgbClr val="FF0000"/>
              </a:solidFill>
            </a:endParaRPr>
          </a:p>
        </p:txBody>
      </p:sp>
      <p:sp>
        <p:nvSpPr>
          <p:cNvPr id="27" name="Text Box 20"/>
          <p:cNvSpPr txBox="1">
            <a:spLocks noChangeArrowheads="1"/>
          </p:cNvSpPr>
          <p:nvPr/>
        </p:nvSpPr>
        <p:spPr bwMode="black">
          <a:xfrm>
            <a:off x="2915479" y="3194973"/>
            <a:ext cx="5950710" cy="954107"/>
          </a:xfrm>
          <a:prstGeom prst="rect">
            <a:avLst/>
          </a:prstGeom>
          <a:noFill/>
          <a:ln w="9525" algn="ctr">
            <a:noFill/>
            <a:miter lim="800000"/>
            <a:headEnd/>
            <a:tailEnd/>
          </a:ln>
          <a:effectLst/>
        </p:spPr>
        <p:txBody>
          <a:bodyPr wrap="square">
            <a:spAutoFit/>
          </a:bodyPr>
          <a:lstStyle/>
          <a:p>
            <a:r>
              <a:rPr lang="en-US" sz="2800" dirty="0" smtClean="0"/>
              <a:t>Đa </a:t>
            </a:r>
            <a:r>
              <a:rPr lang="en-US" sz="2800" dirty="0"/>
              <a:t>số các tiết dạy minh họa thường mang tính “biểu diễn - trình diễn</a:t>
            </a:r>
            <a:r>
              <a:rPr lang="en-US" sz="2800" dirty="0" smtClean="0"/>
              <a:t>”.</a:t>
            </a:r>
            <a:endParaRPr lang="en-AU" sz="2800" dirty="0"/>
          </a:p>
        </p:txBody>
      </p:sp>
      <p:sp>
        <p:nvSpPr>
          <p:cNvPr id="28" name="Text Box 20"/>
          <p:cNvSpPr txBox="1">
            <a:spLocks noChangeArrowheads="1"/>
          </p:cNvSpPr>
          <p:nvPr/>
        </p:nvSpPr>
        <p:spPr bwMode="black">
          <a:xfrm>
            <a:off x="2915816" y="4509120"/>
            <a:ext cx="5963140" cy="1384995"/>
          </a:xfrm>
          <a:prstGeom prst="rect">
            <a:avLst/>
          </a:prstGeom>
          <a:noFill/>
          <a:ln w="9525" algn="ctr">
            <a:noFill/>
            <a:miter lim="800000"/>
            <a:headEnd/>
            <a:tailEnd/>
          </a:ln>
          <a:effectLst/>
        </p:spPr>
        <p:txBody>
          <a:bodyPr wrap="square">
            <a:spAutoFit/>
          </a:bodyPr>
          <a:lstStyle/>
          <a:p>
            <a:pPr eaLnBrk="0" hangingPunct="0"/>
            <a:r>
              <a:rPr lang="en-US" sz="2800" dirty="0" smtClean="0">
                <a:solidFill>
                  <a:srgbClr val="66FF33"/>
                </a:solidFill>
              </a:rPr>
              <a:t>- </a:t>
            </a:r>
            <a:r>
              <a:rPr lang="en-US" sz="2800" dirty="0">
                <a:solidFill>
                  <a:srgbClr val="66FF33"/>
                </a:solidFill>
              </a:rPr>
              <a:t>Để đối phó với việc </a:t>
            </a:r>
            <a:r>
              <a:rPr lang="en-US" sz="2800" dirty="0"/>
              <a:t>đánh giá, xếp </a:t>
            </a:r>
            <a:r>
              <a:rPr lang="en-US" sz="2800" dirty="0">
                <a:solidFill>
                  <a:srgbClr val="66FF33"/>
                </a:solidFill>
              </a:rPr>
              <a:t>loại tiết dạy</a:t>
            </a:r>
            <a:r>
              <a:rPr lang="en-US" sz="2800">
                <a:solidFill>
                  <a:srgbClr val="66FF33"/>
                </a:solidFill>
              </a:rPr>
              <a:t>, </a:t>
            </a:r>
            <a:r>
              <a:rPr lang="en-US" sz="2800" smtClean="0">
                <a:solidFill>
                  <a:srgbClr val="66FF33"/>
                </a:solidFill>
              </a:rPr>
              <a:t>một </a:t>
            </a:r>
            <a:r>
              <a:rPr lang="en-US" sz="2800" dirty="0">
                <a:solidFill>
                  <a:srgbClr val="66FF33"/>
                </a:solidFill>
              </a:rPr>
              <a:t>số </a:t>
            </a:r>
            <a:r>
              <a:rPr lang="en-US" sz="2800" dirty="0"/>
              <a:t>GV đã “chuẩn bị </a:t>
            </a:r>
            <a:r>
              <a:rPr lang="en-US" sz="2800" dirty="0">
                <a:solidFill>
                  <a:srgbClr val="66FF33"/>
                </a:solidFill>
              </a:rPr>
              <a:t>trước</a:t>
            </a:r>
            <a:r>
              <a:rPr lang="en-US" sz="2800" dirty="0" smtClean="0">
                <a:solidFill>
                  <a:srgbClr val="66FF33"/>
                </a:solidFill>
              </a:rPr>
              <a:t>”).</a:t>
            </a:r>
            <a:endParaRPr lang="en-AU" sz="2800" dirty="0">
              <a:solidFill>
                <a:srgbClr val="66FF33"/>
              </a:solidFill>
            </a:endParaRPr>
          </a:p>
        </p:txBody>
      </p:sp>
    </p:spTree>
    <p:extLst>
      <p:ext uri="{BB962C8B-B14F-4D97-AF65-F5344CB8AC3E}">
        <p14:creationId xmlns:p14="http://schemas.microsoft.com/office/powerpoint/2010/main" val="4246999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fade">
                                      <p:cBhvr>
                                        <p:cTn id="7" dur="500"/>
                                        <p:tgtEl>
                                          <p:spTgt spid="9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36"/>
                                        </p:tgtEl>
                                        <p:attrNameLst>
                                          <p:attrName>style.visibility</p:attrName>
                                        </p:attrNameLst>
                                      </p:cBhvr>
                                      <p:to>
                                        <p:strVal val="visible"/>
                                      </p:to>
                                    </p:set>
                                    <p:animEffect transition="in" filter="fade">
                                      <p:cBhvr>
                                        <p:cTn id="12" dur="500"/>
                                        <p:tgtEl>
                                          <p:spTgt spid="9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9239"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2" name="Freeform 4"/>
          <p:cNvSpPr>
            <a:spLocks/>
          </p:cNvSpPr>
          <p:nvPr/>
        </p:nvSpPr>
        <p:spPr bwMode="gray">
          <a:xfrm>
            <a:off x="1571604" y="1500174"/>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en-US"/>
          </a:p>
        </p:txBody>
      </p:sp>
      <p:sp>
        <p:nvSpPr>
          <p:cNvPr id="1174533" name="Freeform 5"/>
          <p:cNvSpPr>
            <a:spLocks/>
          </p:cNvSpPr>
          <p:nvPr/>
        </p:nvSpPr>
        <p:spPr bwMode="gray">
          <a:xfrm flipH="1">
            <a:off x="4979988" y="1500174"/>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en-US"/>
          </a:p>
        </p:txBody>
      </p:sp>
      <p:sp>
        <p:nvSpPr>
          <p:cNvPr id="1174537" name="Freeform 9"/>
          <p:cNvSpPr>
            <a:spLocks/>
          </p:cNvSpPr>
          <p:nvPr/>
        </p:nvSpPr>
        <p:spPr bwMode="gray">
          <a:xfrm>
            <a:off x="2386013" y="3089275"/>
            <a:ext cx="587375" cy="741363"/>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en-US"/>
          </a:p>
        </p:txBody>
      </p:sp>
      <p:sp>
        <p:nvSpPr>
          <p:cNvPr id="1174538" name="Freeform 10"/>
          <p:cNvSpPr>
            <a:spLocks/>
          </p:cNvSpPr>
          <p:nvPr/>
        </p:nvSpPr>
        <p:spPr bwMode="gray">
          <a:xfrm flipH="1">
            <a:off x="5995988" y="3205163"/>
            <a:ext cx="530225" cy="560387"/>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en-US"/>
          </a:p>
        </p:txBody>
      </p:sp>
      <p:sp>
        <p:nvSpPr>
          <p:cNvPr id="1174539" name="Oval 11"/>
          <p:cNvSpPr>
            <a:spLocks noChangeArrowheads="1"/>
          </p:cNvSpPr>
          <p:nvPr/>
        </p:nvSpPr>
        <p:spPr bwMode="gray">
          <a:xfrm>
            <a:off x="990600" y="4256088"/>
            <a:ext cx="1749425"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en-US"/>
          </a:p>
        </p:txBody>
      </p:sp>
      <p:sp>
        <p:nvSpPr>
          <p:cNvPr id="1174540" name="Oval 12"/>
          <p:cNvSpPr>
            <a:spLocks noChangeArrowheads="1"/>
          </p:cNvSpPr>
          <p:nvPr/>
        </p:nvSpPr>
        <p:spPr bwMode="gray">
          <a:xfrm>
            <a:off x="1065213" y="4335463"/>
            <a:ext cx="1595437"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en-US"/>
          </a:p>
        </p:txBody>
      </p:sp>
      <p:pic>
        <p:nvPicPr>
          <p:cNvPr id="1174541" name="Picture 13" descr="circuler_1"/>
          <p:cNvPicPr>
            <a:picLocks noChangeAspect="1" noChangeArrowheads="1"/>
          </p:cNvPicPr>
          <p:nvPr/>
        </p:nvPicPr>
        <p:blipFill>
          <a:blip r:embed="rId2" cstate="print"/>
          <a:srcRect/>
          <a:stretch>
            <a:fillRect/>
          </a:stretch>
        </p:blipFill>
        <p:spPr bwMode="gray">
          <a:xfrm>
            <a:off x="1122363" y="4392613"/>
            <a:ext cx="1492250" cy="1457325"/>
          </a:xfrm>
          <a:prstGeom prst="rect">
            <a:avLst/>
          </a:prstGeom>
          <a:noFill/>
        </p:spPr>
      </p:pic>
      <p:sp>
        <p:nvSpPr>
          <p:cNvPr id="1174542" name="Oval 14"/>
          <p:cNvSpPr>
            <a:spLocks noChangeArrowheads="1"/>
          </p:cNvSpPr>
          <p:nvPr/>
        </p:nvSpPr>
        <p:spPr bwMode="gray">
          <a:xfrm>
            <a:off x="71438" y="3429000"/>
            <a:ext cx="4000496" cy="3000396"/>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endParaRPr lang="en-US"/>
          </a:p>
        </p:txBody>
      </p:sp>
      <p:sp>
        <p:nvSpPr>
          <p:cNvPr id="1174543" name="Freeform 15"/>
          <p:cNvSpPr>
            <a:spLocks/>
          </p:cNvSpPr>
          <p:nvPr/>
        </p:nvSpPr>
        <p:spPr bwMode="gray">
          <a:xfrm>
            <a:off x="1274763" y="4421188"/>
            <a:ext cx="1165225"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FF99">
                  <a:alpha val="17999"/>
                </a:srgbClr>
              </a:gs>
            </a:gsLst>
            <a:lin ang="5400000" scaled="1"/>
          </a:gradFill>
          <a:ln w="0">
            <a:noFill/>
            <a:prstDash val="solid"/>
            <a:round/>
            <a:headEnd/>
            <a:tailEnd/>
          </a:ln>
        </p:spPr>
        <p:txBody>
          <a:bodyPr/>
          <a:lstStyle/>
          <a:p>
            <a:endParaRPr lang="en-US"/>
          </a:p>
        </p:txBody>
      </p:sp>
      <p:sp>
        <p:nvSpPr>
          <p:cNvPr id="1174544" name="Oval 16"/>
          <p:cNvSpPr>
            <a:spLocks noChangeArrowheads="1"/>
          </p:cNvSpPr>
          <p:nvPr/>
        </p:nvSpPr>
        <p:spPr bwMode="gray">
          <a:xfrm>
            <a:off x="4429124" y="3429000"/>
            <a:ext cx="4500594" cy="3000396"/>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en-US"/>
          </a:p>
        </p:txBody>
      </p:sp>
      <p:sp>
        <p:nvSpPr>
          <p:cNvPr id="1174545" name="Oval 17"/>
          <p:cNvSpPr>
            <a:spLocks noChangeArrowheads="1"/>
          </p:cNvSpPr>
          <p:nvPr/>
        </p:nvSpPr>
        <p:spPr bwMode="gray">
          <a:xfrm>
            <a:off x="5429256" y="4335463"/>
            <a:ext cx="2181218"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en-US"/>
          </a:p>
        </p:txBody>
      </p:sp>
      <p:pic>
        <p:nvPicPr>
          <p:cNvPr id="1174546" name="Picture 18" descr="circuler_1"/>
          <p:cNvPicPr>
            <a:picLocks noChangeAspect="1" noChangeArrowheads="1"/>
          </p:cNvPicPr>
          <p:nvPr/>
        </p:nvPicPr>
        <p:blipFill>
          <a:blip r:embed="rId2" cstate="print"/>
          <a:srcRect/>
          <a:stretch>
            <a:fillRect/>
          </a:stretch>
        </p:blipFill>
        <p:spPr bwMode="gray">
          <a:xfrm>
            <a:off x="6072198" y="4329129"/>
            <a:ext cx="1490662" cy="1457325"/>
          </a:xfrm>
          <a:prstGeom prst="rect">
            <a:avLst/>
          </a:prstGeom>
          <a:noFill/>
        </p:spPr>
      </p:pic>
      <p:grpSp>
        <p:nvGrpSpPr>
          <p:cNvPr id="6" name="Group 37"/>
          <p:cNvGrpSpPr>
            <a:grpSpLocks/>
          </p:cNvGrpSpPr>
          <p:nvPr/>
        </p:nvGrpSpPr>
        <p:grpSpPr bwMode="auto">
          <a:xfrm rot="-1297425" flipH="1" flipV="1">
            <a:off x="3856038" y="5532438"/>
            <a:ext cx="1293812" cy="309562"/>
            <a:chOff x="2532" y="1051"/>
            <a:chExt cx="893" cy="246"/>
          </a:xfrm>
        </p:grpSpPr>
        <p:grpSp>
          <p:nvGrpSpPr>
            <p:cNvPr id="7" name="Group 38"/>
            <p:cNvGrpSpPr>
              <a:grpSpLocks/>
            </p:cNvGrpSpPr>
            <p:nvPr/>
          </p:nvGrpSpPr>
          <p:grpSpPr bwMode="auto">
            <a:xfrm>
              <a:off x="2532" y="1051"/>
              <a:ext cx="743" cy="185"/>
              <a:chOff x="1565" y="2568"/>
              <a:chExt cx="1118" cy="279"/>
            </a:xfrm>
          </p:grpSpPr>
          <p:sp>
            <p:nvSpPr>
              <p:cNvPr id="1174567" name="AutoShape 3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68" name="AutoShape 4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69" name="AutoShape 4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0" name="AutoShape 4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8" name="Group 43"/>
            <p:cNvGrpSpPr>
              <a:grpSpLocks/>
            </p:cNvGrpSpPr>
            <p:nvPr/>
          </p:nvGrpSpPr>
          <p:grpSpPr bwMode="auto">
            <a:xfrm rot="1353540">
              <a:off x="2682" y="1111"/>
              <a:ext cx="743" cy="186"/>
              <a:chOff x="1565" y="2568"/>
              <a:chExt cx="1118" cy="279"/>
            </a:xfrm>
          </p:grpSpPr>
          <p:sp>
            <p:nvSpPr>
              <p:cNvPr id="1174572" name="AutoShape 4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3" name="AutoShape 4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4" name="AutoShape 4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5" name="AutoShape 4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174578" name="Rectangle 50"/>
          <p:cNvSpPr>
            <a:spLocks noChangeArrowheads="1"/>
          </p:cNvSpPr>
          <p:nvPr/>
        </p:nvSpPr>
        <p:spPr bwMode="black">
          <a:xfrm>
            <a:off x="571472" y="3786190"/>
            <a:ext cx="3214710" cy="2308324"/>
          </a:xfrm>
          <a:prstGeom prst="rect">
            <a:avLst/>
          </a:prstGeom>
          <a:noFill/>
          <a:ln w="9525" algn="ctr">
            <a:noFill/>
            <a:miter lim="800000"/>
            <a:headEnd/>
            <a:tailEnd/>
          </a:ln>
          <a:effectLst/>
        </p:spPr>
        <p:txBody>
          <a:bodyPr wrap="square">
            <a:spAutoFit/>
          </a:bodyPr>
          <a:lstStyle/>
          <a:p>
            <a:pPr algn="ctr"/>
            <a:r>
              <a:rPr lang="en-US" sz="2400" smtClean="0">
                <a:solidFill>
                  <a:schemeClr val="tx2">
                    <a:lumMod val="50000"/>
                  </a:schemeClr>
                </a:solidFill>
                <a:latin typeface="Times New Roman" pitchFamily="18" charset="0"/>
                <a:cs typeface="Times New Roman" pitchFamily="18" charset="0"/>
              </a:rPr>
              <a:t>Sự phân chia môn học và giảng dạy theo khối đã tạo ra sự ngăn cách giữa các GV, khó có thể cùng hành động hướng đến mục tiêu chung</a:t>
            </a:r>
            <a:r>
              <a:rPr lang="en-US" sz="2400" b="1" smtClean="0">
                <a:solidFill>
                  <a:srgbClr val="1C1C1C"/>
                </a:solidFill>
                <a:latin typeface="Times New Roman" pitchFamily="18" charset="0"/>
                <a:cs typeface="Times New Roman" pitchFamily="18" charset="0"/>
              </a:rPr>
              <a:t>.</a:t>
            </a:r>
            <a:endParaRPr lang="en-US" sz="2400" b="1">
              <a:solidFill>
                <a:srgbClr val="1C1C1C"/>
              </a:solidFill>
              <a:latin typeface="Times New Roman" pitchFamily="18" charset="0"/>
              <a:cs typeface="Times New Roman" pitchFamily="18" charset="0"/>
            </a:endParaRPr>
          </a:p>
        </p:txBody>
      </p:sp>
      <p:sp>
        <p:nvSpPr>
          <p:cNvPr id="1174579" name="Rectangle 51"/>
          <p:cNvSpPr>
            <a:spLocks noChangeArrowheads="1"/>
          </p:cNvSpPr>
          <p:nvPr/>
        </p:nvSpPr>
        <p:spPr bwMode="black">
          <a:xfrm>
            <a:off x="5143504" y="3786190"/>
            <a:ext cx="3500462" cy="2308324"/>
          </a:xfrm>
          <a:prstGeom prst="rect">
            <a:avLst/>
          </a:prstGeom>
          <a:noFill/>
          <a:ln w="9525" algn="ctr">
            <a:noFill/>
            <a:miter lim="800000"/>
            <a:headEnd/>
            <a:tailEnd/>
          </a:ln>
          <a:effectLst/>
        </p:spPr>
        <p:txBody>
          <a:bodyPr wrap="square">
            <a:spAutoFit/>
          </a:bodyPr>
          <a:lstStyle/>
          <a:p>
            <a:pPr algn="ctr"/>
            <a:r>
              <a:rPr lang="en-US" sz="2400" smtClean="0">
                <a:latin typeface="Times New Roman" pitchFamily="18" charset="0"/>
                <a:cs typeface="Times New Roman" pitchFamily="18" charset="0"/>
              </a:rPr>
              <a:t>Mục đích cuối cùng của dự giờ là đánh giá, xếp loại tiết dạy. Vì vậy, người dự giờ thường tập trung mọi sự chú ý theo dõi GV dạy, ít chú ý đến người học </a:t>
            </a:r>
            <a:endParaRPr lang="en-US" sz="2400">
              <a:latin typeface="Times New Roman" pitchFamily="18" charset="0"/>
              <a:cs typeface="Times New Roman" pitchFamily="18" charset="0"/>
            </a:endParaRPr>
          </a:p>
        </p:txBody>
      </p:sp>
      <p:grpSp>
        <p:nvGrpSpPr>
          <p:cNvPr id="12" name="Group 64"/>
          <p:cNvGrpSpPr>
            <a:grpSpLocks/>
          </p:cNvGrpSpPr>
          <p:nvPr/>
        </p:nvGrpSpPr>
        <p:grpSpPr bwMode="auto">
          <a:xfrm>
            <a:off x="3143256" y="1142984"/>
            <a:ext cx="2357438" cy="617538"/>
            <a:chOff x="1440" y="924"/>
            <a:chExt cx="2688" cy="389"/>
          </a:xfrm>
        </p:grpSpPr>
        <p:grpSp>
          <p:nvGrpSpPr>
            <p:cNvPr id="13" name="Group 65"/>
            <p:cNvGrpSpPr>
              <a:grpSpLocks/>
            </p:cNvGrpSpPr>
            <p:nvPr/>
          </p:nvGrpSpPr>
          <p:grpSpPr bwMode="auto">
            <a:xfrm>
              <a:off x="1440" y="924"/>
              <a:ext cx="2688" cy="389"/>
              <a:chOff x="1596" y="1167"/>
              <a:chExt cx="2448" cy="389"/>
            </a:xfrm>
          </p:grpSpPr>
          <p:sp>
            <p:nvSpPr>
              <p:cNvPr id="1174594"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endParaRPr lang="en-US"/>
              </a:p>
            </p:txBody>
          </p:sp>
          <p:sp>
            <p:nvSpPr>
              <p:cNvPr id="1174595" name="AutoShape 67"/>
              <p:cNvSpPr>
                <a:spLocks noChangeArrowheads="1"/>
              </p:cNvSpPr>
              <p:nvPr/>
            </p:nvSpPr>
            <p:spPr bwMode="gray">
              <a:xfrm>
                <a:off x="1632" y="1200"/>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endParaRPr lang="en-US"/>
              </a:p>
            </p:txBody>
          </p:sp>
        </p:grpSp>
        <p:sp>
          <p:nvSpPr>
            <p:cNvPr id="1174596" name="Rectangle 68"/>
            <p:cNvSpPr>
              <a:spLocks noChangeArrowheads="1"/>
            </p:cNvSpPr>
            <p:nvPr/>
          </p:nvSpPr>
          <p:spPr bwMode="auto">
            <a:xfrm>
              <a:off x="1662" y="1047"/>
              <a:ext cx="2241" cy="219"/>
            </a:xfrm>
            <a:prstGeom prst="rect">
              <a:avLst/>
            </a:prstGeom>
            <a:noFill/>
            <a:ln w="9525">
              <a:noFill/>
              <a:miter lim="800000"/>
              <a:headEnd/>
              <a:tailEnd/>
            </a:ln>
            <a:effectLst/>
          </p:spPr>
          <p:txBody>
            <a:bodyPr>
              <a:spAutoFit/>
            </a:bodyPr>
            <a:lstStyle/>
            <a:p>
              <a:pPr algn="ctr">
                <a:lnSpc>
                  <a:spcPct val="60000"/>
                </a:lnSpc>
                <a:spcBef>
                  <a:spcPct val="50000"/>
                </a:spcBef>
              </a:pPr>
              <a:r>
                <a:rPr lang="en-US" sz="2600" b="1" smtClean="0">
                  <a:solidFill>
                    <a:srgbClr val="FF0000"/>
                  </a:solidFill>
                </a:rPr>
                <a:t>4. Dự giờ</a:t>
              </a:r>
              <a:endParaRPr lang="en-US" sz="2600" b="1">
                <a:solidFill>
                  <a:srgbClr val="FF0000"/>
                </a:solidFill>
              </a:endParaRPr>
            </a:p>
          </p:txBody>
        </p:sp>
      </p:grpSp>
      <p:sp>
        <p:nvSpPr>
          <p:cNvPr id="70"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4578"/>
                                        </p:tgtEl>
                                        <p:attrNameLst>
                                          <p:attrName>style.visibility</p:attrName>
                                        </p:attrNameLst>
                                      </p:cBhvr>
                                      <p:to>
                                        <p:strVal val="visible"/>
                                      </p:to>
                                    </p:set>
                                    <p:animEffect transition="in" filter="blinds(horizontal)">
                                      <p:cBhvr>
                                        <p:cTn id="12" dur="500"/>
                                        <p:tgtEl>
                                          <p:spTgt spid="117457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74579"/>
                                        </p:tgtEl>
                                        <p:attrNameLst>
                                          <p:attrName>style.visibility</p:attrName>
                                        </p:attrNameLst>
                                      </p:cBhvr>
                                      <p:to>
                                        <p:strVal val="visible"/>
                                      </p:to>
                                    </p:set>
                                    <p:animEffect transition="in" filter="randombar(horizontal)">
                                      <p:cBhvr>
                                        <p:cTn id="17" dur="500"/>
                                        <p:tgtEl>
                                          <p:spTgt spid="117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78" grpId="0"/>
      <p:bldP spid="11745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ChangeArrowheads="1"/>
          </p:cNvSpPr>
          <p:nvPr/>
        </p:nvSpPr>
        <p:spPr bwMode="gray">
          <a:xfrm>
            <a:off x="323527" y="4081670"/>
            <a:ext cx="2952329" cy="2299658"/>
          </a:xfrm>
          <a:prstGeom prst="roundRect">
            <a:avLst>
              <a:gd name="adj" fmla="val 12699"/>
            </a:avLst>
          </a:prstGeom>
          <a:solidFill>
            <a:schemeClr val="accent1"/>
          </a:solidFill>
          <a:ln w="9525" algn="ctr">
            <a:noFill/>
            <a:round/>
            <a:headEnd/>
            <a:tailEnd/>
          </a:ln>
          <a:effectLst/>
        </p:spPr>
        <p:txBody>
          <a:bodyPr wrap="none" anchor="ctr"/>
          <a:lstStyle/>
          <a:p>
            <a:endParaRPr lang="en-US"/>
          </a:p>
        </p:txBody>
      </p:sp>
      <p:sp>
        <p:nvSpPr>
          <p:cNvPr id="14341" name="AutoShape 5"/>
          <p:cNvSpPr>
            <a:spLocks noChangeArrowheads="1"/>
          </p:cNvSpPr>
          <p:nvPr/>
        </p:nvSpPr>
        <p:spPr bwMode="gray">
          <a:xfrm>
            <a:off x="463826" y="4181332"/>
            <a:ext cx="2616062" cy="2073693"/>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4" name="AutoShape 8"/>
          <p:cNvSpPr>
            <a:spLocks noChangeArrowheads="1"/>
          </p:cNvSpPr>
          <p:nvPr/>
        </p:nvSpPr>
        <p:spPr bwMode="gray">
          <a:xfrm>
            <a:off x="323528" y="1139687"/>
            <a:ext cx="2676847" cy="2289313"/>
          </a:xfrm>
          <a:prstGeom prst="roundRect">
            <a:avLst>
              <a:gd name="adj" fmla="val 12699"/>
            </a:avLst>
          </a:prstGeom>
          <a:solidFill>
            <a:schemeClr val="folHlink"/>
          </a:solidFill>
          <a:ln w="9525" algn="ctr">
            <a:noFill/>
            <a:round/>
            <a:headEnd/>
            <a:tailEnd/>
          </a:ln>
          <a:effectLst/>
        </p:spPr>
        <p:txBody>
          <a:bodyPr wrap="none" anchor="ctr"/>
          <a:lstStyle/>
          <a:p>
            <a:endParaRPr lang="en-US"/>
          </a:p>
        </p:txBody>
      </p:sp>
      <p:sp>
        <p:nvSpPr>
          <p:cNvPr id="14345" name="AutoShape 9"/>
          <p:cNvSpPr>
            <a:spLocks noChangeArrowheads="1"/>
          </p:cNvSpPr>
          <p:nvPr/>
        </p:nvSpPr>
        <p:spPr bwMode="gray">
          <a:xfrm>
            <a:off x="384314" y="1249760"/>
            <a:ext cx="2495343" cy="2057728"/>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7" name="Text Box 9"/>
          <p:cNvSpPr txBox="1">
            <a:spLocks noChangeArrowheads="1"/>
          </p:cNvSpPr>
          <p:nvPr/>
        </p:nvSpPr>
        <p:spPr bwMode="gray">
          <a:xfrm>
            <a:off x="552450" y="4349422"/>
            <a:ext cx="2316163" cy="1815882"/>
          </a:xfrm>
          <a:prstGeom prst="rect">
            <a:avLst/>
          </a:prstGeom>
          <a:noFill/>
          <a:ln w="9525" algn="ctr">
            <a:noFill/>
            <a:miter lim="800000"/>
            <a:headEnd/>
            <a:tailEnd/>
          </a:ln>
        </p:spPr>
        <p:txBody>
          <a:bodyPr>
            <a:spAutoFit/>
          </a:bodyPr>
          <a:lstStyle/>
          <a:p>
            <a:pPr algn="ctr" eaLnBrk="0" hangingPunct="0"/>
            <a:r>
              <a:rPr lang="en-US" sz="2800" dirty="0" smtClean="0">
                <a:solidFill>
                  <a:srgbClr val="0000CC"/>
                </a:solidFill>
                <a:latin typeface="Times New Roman" panose="02020603050405020304" pitchFamily="18" charset="0"/>
                <a:ea typeface="+mj-ea"/>
                <a:cs typeface="Times New Roman" panose="02020603050405020304" pitchFamily="18" charset="0"/>
              </a:rPr>
              <a:t>Chốt </a:t>
            </a:r>
            <a:r>
              <a:rPr lang="en-US" sz="2800" dirty="0">
                <a:solidFill>
                  <a:srgbClr val="0000CC"/>
                </a:solidFill>
                <a:latin typeface="Times New Roman" panose="02020603050405020304" pitchFamily="18" charset="0"/>
                <a:ea typeface="+mj-ea"/>
                <a:cs typeface="Times New Roman" panose="02020603050405020304" pitchFamily="18" charset="0"/>
              </a:rPr>
              <a:t>lại các ý </a:t>
            </a:r>
            <a:r>
              <a:rPr lang="en-US" sz="2800" dirty="0" smtClean="0">
                <a:solidFill>
                  <a:srgbClr val="0000CC"/>
                </a:solidFill>
                <a:latin typeface="Times New Roman" panose="02020603050405020304" pitchFamily="18" charset="0"/>
                <a:ea typeface="+mj-ea"/>
                <a:cs typeface="Times New Roman" panose="02020603050405020304" pitchFamily="18" charset="0"/>
              </a:rPr>
              <a:t>và nêu </a:t>
            </a:r>
            <a:r>
              <a:rPr lang="en-US" sz="2800" dirty="0">
                <a:solidFill>
                  <a:srgbClr val="0000CC"/>
                </a:solidFill>
                <a:latin typeface="Times New Roman" panose="02020603050405020304" pitchFamily="18" charset="0"/>
                <a:ea typeface="+mj-ea"/>
                <a:cs typeface="Times New Roman" panose="02020603050405020304" pitchFamily="18" charset="0"/>
              </a:rPr>
              <a:t>ý kiến xếp loại chung tiết dạy</a:t>
            </a:r>
            <a:r>
              <a:rPr lang="en-US" sz="2800" dirty="0" smtClean="0">
                <a:solidFill>
                  <a:srgbClr val="0000CC"/>
                </a:solidFill>
                <a:latin typeface="Times New Roman" panose="02020603050405020304" pitchFamily="18" charset="0"/>
                <a:ea typeface="+mj-ea"/>
                <a:cs typeface="Times New Roman" panose="02020603050405020304" pitchFamily="18" charset="0"/>
              </a:rPr>
              <a:t>.</a:t>
            </a:r>
            <a:endParaRPr lang="en-AU" sz="2800" dirty="0">
              <a:solidFill>
                <a:srgbClr val="0000CC"/>
              </a:solidFill>
              <a:latin typeface="Times New Roman" panose="02020603050405020304" pitchFamily="18" charset="0"/>
              <a:ea typeface="+mj-ea"/>
              <a:cs typeface="Times New Roman" panose="02020603050405020304" pitchFamily="18" charset="0"/>
            </a:endParaRPr>
          </a:p>
        </p:txBody>
      </p:sp>
      <p:sp>
        <p:nvSpPr>
          <p:cNvPr id="14348" name="AutoShape 12"/>
          <p:cNvSpPr>
            <a:spLocks noChangeArrowheads="1"/>
          </p:cNvSpPr>
          <p:nvPr/>
        </p:nvSpPr>
        <p:spPr bwMode="gray">
          <a:xfrm>
            <a:off x="6067425" y="3835399"/>
            <a:ext cx="2543175" cy="2459383"/>
          </a:xfrm>
          <a:prstGeom prst="roundRect">
            <a:avLst>
              <a:gd name="adj" fmla="val 12699"/>
            </a:avLst>
          </a:prstGeom>
          <a:solidFill>
            <a:schemeClr val="hlink"/>
          </a:solidFill>
          <a:ln w="9525" algn="ctr">
            <a:noFill/>
            <a:round/>
            <a:headEnd/>
            <a:tailEnd/>
          </a:ln>
          <a:effectLst/>
        </p:spPr>
        <p:txBody>
          <a:bodyPr wrap="none" anchor="ctr"/>
          <a:lstStyle/>
          <a:p>
            <a:endParaRPr lang="en-US"/>
          </a:p>
        </p:txBody>
      </p:sp>
      <p:sp>
        <p:nvSpPr>
          <p:cNvPr id="14349" name="AutoShape 13"/>
          <p:cNvSpPr>
            <a:spLocks noChangeArrowheads="1"/>
          </p:cNvSpPr>
          <p:nvPr/>
        </p:nvSpPr>
        <p:spPr bwMode="gray">
          <a:xfrm>
            <a:off x="6162674" y="3933056"/>
            <a:ext cx="2366963" cy="2233682"/>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1" name="Text Box 9"/>
          <p:cNvSpPr txBox="1">
            <a:spLocks noChangeArrowheads="1"/>
          </p:cNvSpPr>
          <p:nvPr/>
        </p:nvSpPr>
        <p:spPr bwMode="gray">
          <a:xfrm>
            <a:off x="6162675" y="3846527"/>
            <a:ext cx="2366963" cy="2246769"/>
          </a:xfrm>
          <a:prstGeom prst="rect">
            <a:avLst/>
          </a:prstGeom>
          <a:noFill/>
          <a:ln w="9525" algn="ctr">
            <a:noFill/>
            <a:miter lim="800000"/>
            <a:headEnd/>
            <a:tailEnd/>
          </a:ln>
        </p:spPr>
        <p:txBody>
          <a:bodyPr wrap="square">
            <a:spAutoFit/>
          </a:bodyPr>
          <a:lstStyle/>
          <a:p>
            <a:pPr algn="ctr" eaLnBrk="0" hangingPunct="0"/>
            <a:r>
              <a:rPr lang="en-US" sz="2800" dirty="0">
                <a:solidFill>
                  <a:srgbClr val="0000CC"/>
                </a:solidFill>
                <a:latin typeface="Times New Roman" panose="02020603050405020304" pitchFamily="18" charset="0"/>
                <a:ea typeface="+mj-ea"/>
                <a:cs typeface="Times New Roman" panose="02020603050405020304" pitchFamily="18" charset="0"/>
              </a:rPr>
              <a:t>GV dạy </a:t>
            </a:r>
            <a:r>
              <a:rPr lang="en-US" sz="2800" dirty="0" smtClean="0">
                <a:solidFill>
                  <a:srgbClr val="0000CC"/>
                </a:solidFill>
                <a:latin typeface="Times New Roman" panose="02020603050405020304" pitchFamily="18" charset="0"/>
                <a:ea typeface="+mj-ea"/>
                <a:cs typeface="Times New Roman" panose="02020603050405020304" pitchFamily="18" charset="0"/>
              </a:rPr>
              <a:t>thường </a:t>
            </a:r>
            <a:r>
              <a:rPr lang="en-US" sz="2800" dirty="0">
                <a:solidFill>
                  <a:srgbClr val="0000CC"/>
                </a:solidFill>
                <a:latin typeface="Times New Roman" panose="02020603050405020304" pitchFamily="18" charset="0"/>
                <a:ea typeface="+mj-ea"/>
                <a:cs typeface="Times New Roman" panose="02020603050405020304" pitchFamily="18" charset="0"/>
              </a:rPr>
              <a:t>chỉ biết lắng nghe một chiều từ các ý kiến đóng góp </a:t>
            </a:r>
            <a:endParaRPr lang="en-US" sz="1400" b="1" dirty="0">
              <a:solidFill>
                <a:srgbClr val="0000CC"/>
              </a:solidFill>
              <a:cs typeface="Arial" charset="0"/>
            </a:endParaRPr>
          </a:p>
        </p:txBody>
      </p:sp>
      <p:sp>
        <p:nvSpPr>
          <p:cNvPr id="14352" name="AutoShape 16"/>
          <p:cNvSpPr>
            <a:spLocks noChangeArrowheads="1"/>
          </p:cNvSpPr>
          <p:nvPr/>
        </p:nvSpPr>
        <p:spPr bwMode="gray">
          <a:xfrm>
            <a:off x="6067425" y="1139687"/>
            <a:ext cx="2753047" cy="1929273"/>
          </a:xfrm>
          <a:prstGeom prst="roundRect">
            <a:avLst>
              <a:gd name="adj" fmla="val 12699"/>
            </a:avLst>
          </a:prstGeom>
          <a:solidFill>
            <a:schemeClr val="accent2"/>
          </a:solidFill>
          <a:ln w="9525" algn="ctr">
            <a:noFill/>
            <a:round/>
            <a:headEnd/>
            <a:tailEnd/>
          </a:ln>
          <a:effectLst/>
        </p:spPr>
        <p:txBody>
          <a:bodyPr wrap="none" anchor="ctr"/>
          <a:lstStyle/>
          <a:p>
            <a:endParaRPr lang="en-US"/>
          </a:p>
        </p:txBody>
      </p:sp>
      <p:sp>
        <p:nvSpPr>
          <p:cNvPr id="14353" name="AutoShape 17"/>
          <p:cNvSpPr>
            <a:spLocks noChangeArrowheads="1"/>
          </p:cNvSpPr>
          <p:nvPr/>
        </p:nvSpPr>
        <p:spPr bwMode="gray">
          <a:xfrm>
            <a:off x="6162674" y="1314122"/>
            <a:ext cx="2530752" cy="1610822"/>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5" name="Text Box 9"/>
          <p:cNvSpPr txBox="1">
            <a:spLocks noChangeArrowheads="1"/>
          </p:cNvSpPr>
          <p:nvPr/>
        </p:nvSpPr>
        <p:spPr bwMode="gray">
          <a:xfrm>
            <a:off x="6162675" y="1340768"/>
            <a:ext cx="2585789" cy="1384995"/>
          </a:xfrm>
          <a:prstGeom prst="rect">
            <a:avLst/>
          </a:prstGeom>
          <a:noFill/>
          <a:ln w="9525" algn="ctr">
            <a:noFill/>
            <a:miter lim="800000"/>
            <a:headEnd/>
            <a:tailEnd/>
          </a:ln>
        </p:spPr>
        <p:txBody>
          <a:bodyPr wrap="square">
            <a:spAutoFit/>
          </a:bodyPr>
          <a:lstStyle/>
          <a:p>
            <a:pPr algn="ctr" eaLnBrk="0" hangingPunct="0"/>
            <a:r>
              <a:rPr lang="en-US" sz="2800" dirty="0">
                <a:solidFill>
                  <a:srgbClr val="0000CC"/>
                </a:solidFill>
                <a:latin typeface="Times New Roman" panose="02020603050405020304" pitchFamily="18" charset="0"/>
                <a:ea typeface="+mj-ea"/>
                <a:cs typeface="Times New Roman" panose="02020603050405020304" pitchFamily="18" charset="0"/>
              </a:rPr>
              <a:t>Nhằm mục đích đánh giá xếp loại GV dạy.</a:t>
            </a:r>
          </a:p>
        </p:txBody>
      </p:sp>
      <p:grpSp>
        <p:nvGrpSpPr>
          <p:cNvPr id="14356" name="Group 20"/>
          <p:cNvGrpSpPr>
            <a:grpSpLocks/>
          </p:cNvGrpSpPr>
          <p:nvPr/>
        </p:nvGrpSpPr>
        <p:grpSpPr bwMode="auto">
          <a:xfrm>
            <a:off x="2563812" y="2438400"/>
            <a:ext cx="3675329"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2" name="Rectangle 1"/>
          <p:cNvSpPr/>
          <p:nvPr/>
        </p:nvSpPr>
        <p:spPr bwMode="auto">
          <a:xfrm>
            <a:off x="3491880" y="3246783"/>
            <a:ext cx="2088232" cy="1166467"/>
          </a:xfrm>
          <a:prstGeom prst="rect">
            <a:avLst/>
          </a:prstGeom>
          <a:noFill/>
          <a:ln w="15875" cap="rnd">
            <a:solidFill>
              <a:srgbClr val="002060">
                <a:alpha val="65000"/>
              </a:srgbClr>
            </a:solidFill>
            <a:prstDash val="sysDot"/>
            <a:round/>
            <a:headEnd/>
            <a:tailEnd/>
          </a:ln>
          <a:effectLst/>
        </p:spPr>
        <p:txBody>
          <a:bodyPr rtlCol="0" anchor="ctr"/>
          <a:lstStyle/>
          <a:p>
            <a:r>
              <a:rPr lang="en-AU" sz="2600" b="1" dirty="0">
                <a:solidFill>
                  <a:srgbClr val="FF0000"/>
                </a:solidFill>
              </a:rPr>
              <a:t>5. Phân tích tiết dạy</a:t>
            </a:r>
          </a:p>
        </p:txBody>
      </p:sp>
      <p:sp>
        <p:nvSpPr>
          <p:cNvPr id="28" name="Text Box 9"/>
          <p:cNvSpPr txBox="1">
            <a:spLocks noChangeArrowheads="1"/>
          </p:cNvSpPr>
          <p:nvPr/>
        </p:nvSpPr>
        <p:spPr bwMode="gray">
          <a:xfrm>
            <a:off x="323528" y="1376402"/>
            <a:ext cx="2563876" cy="1815882"/>
          </a:xfrm>
          <a:prstGeom prst="rect">
            <a:avLst/>
          </a:prstGeom>
          <a:noFill/>
          <a:ln w="9525" algn="ctr">
            <a:noFill/>
            <a:miter lim="800000"/>
            <a:headEnd/>
            <a:tailEnd/>
          </a:ln>
        </p:spPr>
        <p:txBody>
          <a:bodyPr wrap="square">
            <a:spAutoFit/>
          </a:bodyPr>
          <a:lstStyle/>
          <a:p>
            <a:pPr algn="ctr" eaLnBrk="0" hangingPunct="0"/>
            <a:r>
              <a:rPr lang="en-US" sz="1400" dirty="0"/>
              <a:t> </a:t>
            </a:r>
            <a:r>
              <a:rPr lang="en-US" sz="2800" dirty="0">
                <a:solidFill>
                  <a:srgbClr val="0000CC"/>
                </a:solidFill>
                <a:latin typeface="Times New Roman" panose="02020603050405020304" pitchFamily="18" charset="0"/>
                <a:ea typeface="+mj-ea"/>
                <a:cs typeface="Times New Roman" panose="02020603050405020304" pitchFamily="18" charset="0"/>
              </a:rPr>
              <a:t>Không khí buổi sinh hoạt chuyên môn thường </a:t>
            </a:r>
            <a:r>
              <a:rPr lang="en-US" sz="2800" dirty="0" smtClean="0">
                <a:solidFill>
                  <a:srgbClr val="0000CC"/>
                </a:solidFill>
                <a:latin typeface="Times New Roman" panose="02020603050405020304" pitchFamily="18" charset="0"/>
                <a:ea typeface="+mj-ea"/>
                <a:cs typeface="Times New Roman" panose="02020603050405020304" pitchFamily="18" charset="0"/>
              </a:rPr>
              <a:t>nặng </a:t>
            </a:r>
            <a:r>
              <a:rPr lang="en-US" sz="2800" dirty="0">
                <a:solidFill>
                  <a:srgbClr val="0000CC"/>
                </a:solidFill>
                <a:latin typeface="Times New Roman" panose="02020603050405020304" pitchFamily="18" charset="0"/>
                <a:ea typeface="+mj-ea"/>
                <a:cs typeface="Times New Roman" panose="02020603050405020304" pitchFamily="18" charset="0"/>
              </a:rPr>
              <a:t>nề.</a:t>
            </a:r>
          </a:p>
        </p:txBody>
      </p:sp>
      <p:sp>
        <p:nvSpPr>
          <p:cNvPr id="22" name="Rectangle 2"/>
          <p:cNvSpPr>
            <a:spLocks noGrp="1" noChangeArrowheads="1"/>
          </p:cNvSpPr>
          <p:nvPr>
            <p:ph type="title"/>
          </p:nvPr>
        </p:nvSpPr>
        <p:spPr>
          <a:xfrm>
            <a:off x="457200" y="228600"/>
            <a:ext cx="8229600" cy="868363"/>
          </a:xfrm>
        </p:spPr>
        <p:txBody>
          <a:bodyPr/>
          <a:lstStyle/>
          <a:p>
            <a:r>
              <a:rPr lang="en-US" sz="3000" i="0" dirty="0" smtClean="0">
                <a:solidFill>
                  <a:srgbClr val="0000CC"/>
                </a:solidFill>
              </a:rPr>
              <a:t>SINH HOẠT CHUYÊN MÔN TRUYỀN THỐNG</a:t>
            </a:r>
            <a:endParaRPr lang="en-US" sz="3000" i="0" dirty="0">
              <a:solidFill>
                <a:srgbClr val="0000CC"/>
              </a:solidFill>
            </a:endParaRPr>
          </a:p>
        </p:txBody>
      </p:sp>
    </p:spTree>
    <p:extLst>
      <p:ext uri="{BB962C8B-B14F-4D97-AF65-F5344CB8AC3E}">
        <p14:creationId xmlns:p14="http://schemas.microsoft.com/office/powerpoint/2010/main" val="224259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55"/>
                                        </p:tgtEl>
                                        <p:attrNameLst>
                                          <p:attrName>style.visibility</p:attrName>
                                        </p:attrNameLst>
                                      </p:cBhvr>
                                      <p:to>
                                        <p:strVal val="visible"/>
                                      </p:to>
                                    </p:set>
                                    <p:animEffect transition="in" filter="fade">
                                      <p:cBhvr>
                                        <p:cTn id="12" dur="500"/>
                                        <p:tgtEl>
                                          <p:spTgt spid="143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barn(inVertical)">
                                      <p:cBhvr>
                                        <p:cTn id="17" dur="500"/>
                                        <p:tgtEl>
                                          <p:spTgt spid="143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barn(inVertical)">
                                      <p:cBhvr>
                                        <p:cTn id="22" dur="500"/>
                                        <p:tgtEl>
                                          <p:spTgt spid="143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51" grpId="0"/>
      <p:bldP spid="14355" grpId="0"/>
      <p:bldP spid="2" grpId="0" animBg="1"/>
      <p:bldP spid="28" grpId="0"/>
    </p:bldLst>
  </p:timing>
</p:sld>
</file>

<file path=ppt/theme/theme1.xml><?xml version="1.0" encoding="utf-8"?>
<a:theme xmlns:a="http://schemas.openxmlformats.org/drawingml/2006/main" name="Sinhhoat chuyenmo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rnd">
          <a:solidFill>
            <a:srgbClr val="002060">
              <a:alpha val="65000"/>
            </a:srgbClr>
          </a:solidFill>
          <a:prstDash val="sysDot"/>
          <a:round/>
          <a:headEnd/>
          <a:tailEnd/>
        </a:ln>
        <a:effectLst/>
      </a:spPr>
      <a:bodyPr/>
      <a:lstStyle>
        <a:defPPr>
          <a:defRPr/>
        </a:defPPr>
      </a:lstStyle>
    </a:spDef>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Sinhhoat chuyenmon</Template>
  <TotalTime>899</TotalTime>
  <Words>2371</Words>
  <Application>Microsoft Office PowerPoint</Application>
  <PresentationFormat>On-screen Show (4:3)</PresentationFormat>
  <Paragraphs>252</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Sinhhoat chuyenmon</vt:lpstr>
      <vt:lpstr>ĐỔI MỚI SINH HOẠT TỔ CHUYÊN MÔN</vt:lpstr>
      <vt:lpstr>SINH HOẠT CHUYÊN MÔN TRUYỀN THỐNG</vt:lpstr>
      <vt:lpstr>SINH HOẠT CHUYÊN MÔN TRUYỀN THỐNG</vt:lpstr>
      <vt:lpstr>SINH HOẠT CHUYÊN MÔN TRUYỀN THỐNG</vt:lpstr>
      <vt:lpstr>SINH HOẠT CHUYÊN MÔN TRUYỀN THỐNG</vt:lpstr>
      <vt:lpstr>SINH HOẠT CHUYÊN MÔN TRUYỀN THỐNG</vt:lpstr>
      <vt:lpstr>Sinh hoạt chuyên môn theo nghiên cứu bài học </vt:lpstr>
      <vt:lpstr>SINH HOẠT CHUYÊN MÔN TRUYỀN THỐNG</vt:lpstr>
      <vt:lpstr>SINH HOẠT CHUYÊN MÔN TRUYỀN THỐNG</vt:lpstr>
      <vt:lpstr>SINH HOẠT CHUYÊN MÔN TRUYỀN THỐNG</vt:lpstr>
      <vt:lpstr>SINH HOẠT CHUYÊN MÔN TRUYỀN THỐNG</vt:lpstr>
      <vt:lpstr>SINH HOẠT CHUYÊN MÔN TRUYỀN THỐNG</vt:lpstr>
      <vt:lpstr>SHCM THEO HƯỚNG NGHIÊN CỨU BÀI HỌC ?</vt:lpstr>
      <vt:lpstr>SHCM THEO HƯỚNG NGHIÊN CỨU BÀI HỌC ?</vt:lpstr>
      <vt:lpstr>QUY TRÌNH SHCM                           THEO NGHIÊN CỨU BÀI HỌC</vt:lpstr>
      <vt:lpstr>QUY TRÌNH SHCM                           THEO NGHIÊN CỨU BÀI HỌC</vt:lpstr>
      <vt:lpstr>SO SÁNH SỰ KHÁC NHAU</vt:lpstr>
      <vt:lpstr>SO SÁNH SỰ KHÁC NHAU</vt:lpstr>
      <vt:lpstr>SO SÁNH SỰ KHÁC NHAU</vt:lpstr>
      <vt:lpstr>SO SÁNH SỰ KHÁC NHAU</vt:lpstr>
      <vt:lpstr>SO SÁNH SỰ KHÁC NHAU</vt:lpstr>
      <vt:lpstr>SO SÁNH SỰ KHÁC NHAU</vt:lpstr>
      <vt:lpstr>SO SÁNH SỰ KHÁC NHAU</vt:lpstr>
      <vt:lpstr>LỢI ÍCH CỦA SHCM THEO NGHIÊN CỨU BÀI HỌC</vt:lpstr>
      <vt:lpstr>SINH HOẠT CHUYÊN MÔN                          THEO NGHIÊN CỨU BÀI HỌC</vt:lpstr>
      <vt:lpstr>MỘT SỐ KHÓ KHĂN KHI THỰC HiỆN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ĐỔI MỚI SINH HOẠT TỔ CHUYÊN MÔN</dc:title>
  <dc:creator>TQTuan</dc:creator>
  <cp:lastModifiedBy>Tien Thanh</cp:lastModifiedBy>
  <cp:revision>83</cp:revision>
  <dcterms:created xsi:type="dcterms:W3CDTF">2014-09-15T03:11:58Z</dcterms:created>
  <dcterms:modified xsi:type="dcterms:W3CDTF">2015-08-28T07:16:04Z</dcterms:modified>
</cp:coreProperties>
</file>